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 id="272" r:id="rId16"/>
    <p:sldId id="274" r:id="rId17"/>
    <p:sldId id="273" r:id="rId18"/>
    <p:sldId id="275" r:id="rId19"/>
    <p:sldId id="276"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png>
</file>

<file path=ppt/media/image3.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B05DF1-643B-4206-826B-FA2017AA6978}" type="datetimeFigureOut">
              <a:rPr lang="en-US" smtClean="0"/>
              <a:t>12/10/2023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9D94C6-D535-4F41-A140-A0B4394972D7}" type="slidenum">
              <a:rPr lang="en-US" smtClean="0"/>
              <a:t>‹#›</a:t>
            </a:fld>
            <a:endParaRPr lang="en-US"/>
          </a:p>
        </p:txBody>
      </p:sp>
    </p:spTree>
    <p:extLst>
      <p:ext uri="{BB962C8B-B14F-4D97-AF65-F5344CB8AC3E}">
        <p14:creationId xmlns:p14="http://schemas.microsoft.com/office/powerpoint/2010/main" val="14053846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8F8CE-AB12-B1AA-D852-EB1B77CE6D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7D506B-5B87-7FDD-F736-B69E97A8C6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B7958FB-82A8-8C0D-681E-A0803DF00B6D}"/>
              </a:ext>
            </a:extLst>
          </p:cNvPr>
          <p:cNvSpPr>
            <a:spLocks noGrp="1"/>
          </p:cNvSpPr>
          <p:nvPr>
            <p:ph type="dt" sz="half" idx="10"/>
          </p:nvPr>
        </p:nvSpPr>
        <p:spPr/>
        <p:txBody>
          <a:bodyPr/>
          <a:lstStyle/>
          <a:p>
            <a:fld id="{3E685EC6-9222-479D-938A-71634ED4C429}" type="datetimeFigureOut">
              <a:rPr lang="en-US" smtClean="0"/>
              <a:t>12/10/2023</a:t>
            </a:fld>
            <a:endParaRPr lang="en-US"/>
          </a:p>
        </p:txBody>
      </p:sp>
      <p:sp>
        <p:nvSpPr>
          <p:cNvPr id="5" name="Footer Placeholder 4">
            <a:extLst>
              <a:ext uri="{FF2B5EF4-FFF2-40B4-BE49-F238E27FC236}">
                <a16:creationId xmlns:a16="http://schemas.microsoft.com/office/drawing/2014/main" id="{DB5A8744-A490-6F67-5129-4185F9C793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70E3FE-5B76-A11E-6A58-18179FD0CACD}"/>
              </a:ext>
            </a:extLst>
          </p:cNvPr>
          <p:cNvSpPr>
            <a:spLocks noGrp="1"/>
          </p:cNvSpPr>
          <p:nvPr>
            <p:ph type="sldNum" sz="quarter" idx="12"/>
          </p:nvPr>
        </p:nvSpPr>
        <p:spPr/>
        <p:txBody>
          <a:bodyPr/>
          <a:lstStyle/>
          <a:p>
            <a:fld id="{0809E26B-17F2-4AF1-A85A-48732A85B9C3}" type="slidenum">
              <a:rPr lang="en-US" smtClean="0"/>
              <a:t>‹#›</a:t>
            </a:fld>
            <a:endParaRPr lang="en-US"/>
          </a:p>
        </p:txBody>
      </p:sp>
    </p:spTree>
    <p:extLst>
      <p:ext uri="{BB962C8B-B14F-4D97-AF65-F5344CB8AC3E}">
        <p14:creationId xmlns:p14="http://schemas.microsoft.com/office/powerpoint/2010/main" val="2157619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F2C89-8C12-9521-87D7-1EDA35FB5A4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C55D88C-8B3D-45E4-5EA2-0EE859EF86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437DEA-8E28-8060-3660-78F30B27CF5F}"/>
              </a:ext>
            </a:extLst>
          </p:cNvPr>
          <p:cNvSpPr>
            <a:spLocks noGrp="1"/>
          </p:cNvSpPr>
          <p:nvPr>
            <p:ph type="dt" sz="half" idx="10"/>
          </p:nvPr>
        </p:nvSpPr>
        <p:spPr/>
        <p:txBody>
          <a:bodyPr/>
          <a:lstStyle/>
          <a:p>
            <a:fld id="{3E685EC6-9222-479D-938A-71634ED4C429}" type="datetimeFigureOut">
              <a:rPr lang="en-US" smtClean="0"/>
              <a:t>12/10/2023</a:t>
            </a:fld>
            <a:endParaRPr lang="en-US"/>
          </a:p>
        </p:txBody>
      </p:sp>
      <p:sp>
        <p:nvSpPr>
          <p:cNvPr id="5" name="Footer Placeholder 4">
            <a:extLst>
              <a:ext uri="{FF2B5EF4-FFF2-40B4-BE49-F238E27FC236}">
                <a16:creationId xmlns:a16="http://schemas.microsoft.com/office/drawing/2014/main" id="{D15C28B3-02A0-9132-0D8B-59CA8A961C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E48621-B970-AD1D-BC20-654FBB80D19A}"/>
              </a:ext>
            </a:extLst>
          </p:cNvPr>
          <p:cNvSpPr>
            <a:spLocks noGrp="1"/>
          </p:cNvSpPr>
          <p:nvPr>
            <p:ph type="sldNum" sz="quarter" idx="12"/>
          </p:nvPr>
        </p:nvSpPr>
        <p:spPr/>
        <p:txBody>
          <a:bodyPr/>
          <a:lstStyle/>
          <a:p>
            <a:fld id="{0809E26B-17F2-4AF1-A85A-48732A85B9C3}" type="slidenum">
              <a:rPr lang="en-US" smtClean="0"/>
              <a:t>‹#›</a:t>
            </a:fld>
            <a:endParaRPr lang="en-US"/>
          </a:p>
        </p:txBody>
      </p:sp>
    </p:spTree>
    <p:extLst>
      <p:ext uri="{BB962C8B-B14F-4D97-AF65-F5344CB8AC3E}">
        <p14:creationId xmlns:p14="http://schemas.microsoft.com/office/powerpoint/2010/main" val="3627628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45C3F5-5323-8662-FE67-7D37DB2A4C3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5FC5214-8003-047C-9210-30916D72D54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C7622E-3DFE-658C-0B36-5D03A0320B44}"/>
              </a:ext>
            </a:extLst>
          </p:cNvPr>
          <p:cNvSpPr>
            <a:spLocks noGrp="1"/>
          </p:cNvSpPr>
          <p:nvPr>
            <p:ph type="dt" sz="half" idx="10"/>
          </p:nvPr>
        </p:nvSpPr>
        <p:spPr/>
        <p:txBody>
          <a:bodyPr/>
          <a:lstStyle/>
          <a:p>
            <a:fld id="{3E685EC6-9222-479D-938A-71634ED4C429}" type="datetimeFigureOut">
              <a:rPr lang="en-US" smtClean="0"/>
              <a:t>12/10/2023</a:t>
            </a:fld>
            <a:endParaRPr lang="en-US"/>
          </a:p>
        </p:txBody>
      </p:sp>
      <p:sp>
        <p:nvSpPr>
          <p:cNvPr id="5" name="Footer Placeholder 4">
            <a:extLst>
              <a:ext uri="{FF2B5EF4-FFF2-40B4-BE49-F238E27FC236}">
                <a16:creationId xmlns:a16="http://schemas.microsoft.com/office/drawing/2014/main" id="{E56F7F7C-2869-0D76-6FF8-88E3A2BDCC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5438B3-B0D5-D8C3-6302-EFE0D9C1635E}"/>
              </a:ext>
            </a:extLst>
          </p:cNvPr>
          <p:cNvSpPr>
            <a:spLocks noGrp="1"/>
          </p:cNvSpPr>
          <p:nvPr>
            <p:ph type="sldNum" sz="quarter" idx="12"/>
          </p:nvPr>
        </p:nvSpPr>
        <p:spPr/>
        <p:txBody>
          <a:bodyPr/>
          <a:lstStyle/>
          <a:p>
            <a:fld id="{0809E26B-17F2-4AF1-A85A-48732A85B9C3}" type="slidenum">
              <a:rPr lang="en-US" smtClean="0"/>
              <a:t>‹#›</a:t>
            </a:fld>
            <a:endParaRPr lang="en-US"/>
          </a:p>
        </p:txBody>
      </p:sp>
    </p:spTree>
    <p:extLst>
      <p:ext uri="{BB962C8B-B14F-4D97-AF65-F5344CB8AC3E}">
        <p14:creationId xmlns:p14="http://schemas.microsoft.com/office/powerpoint/2010/main" val="853362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F82B6-5B57-1E3B-930F-8525AE6FDB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1E0655-AA39-DA27-D5AF-230D0B6C1E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0A948-3E00-E605-C76F-25BCDAD61E1A}"/>
              </a:ext>
            </a:extLst>
          </p:cNvPr>
          <p:cNvSpPr>
            <a:spLocks noGrp="1"/>
          </p:cNvSpPr>
          <p:nvPr>
            <p:ph type="dt" sz="half" idx="10"/>
          </p:nvPr>
        </p:nvSpPr>
        <p:spPr/>
        <p:txBody>
          <a:bodyPr/>
          <a:lstStyle/>
          <a:p>
            <a:fld id="{3E685EC6-9222-479D-938A-71634ED4C429}" type="datetimeFigureOut">
              <a:rPr lang="en-US" smtClean="0"/>
              <a:t>12/10/2023</a:t>
            </a:fld>
            <a:endParaRPr lang="en-US"/>
          </a:p>
        </p:txBody>
      </p:sp>
      <p:sp>
        <p:nvSpPr>
          <p:cNvPr id="5" name="Footer Placeholder 4">
            <a:extLst>
              <a:ext uri="{FF2B5EF4-FFF2-40B4-BE49-F238E27FC236}">
                <a16:creationId xmlns:a16="http://schemas.microsoft.com/office/drawing/2014/main" id="{8C4C270A-D6C7-6B48-0BD1-3C737202A4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FFF3F6-8000-F5A0-8992-DCB182891DFB}"/>
              </a:ext>
            </a:extLst>
          </p:cNvPr>
          <p:cNvSpPr>
            <a:spLocks noGrp="1"/>
          </p:cNvSpPr>
          <p:nvPr>
            <p:ph type="sldNum" sz="quarter" idx="12"/>
          </p:nvPr>
        </p:nvSpPr>
        <p:spPr/>
        <p:txBody>
          <a:bodyPr/>
          <a:lstStyle/>
          <a:p>
            <a:fld id="{0809E26B-17F2-4AF1-A85A-48732A85B9C3}" type="slidenum">
              <a:rPr lang="en-US" smtClean="0"/>
              <a:t>‹#›</a:t>
            </a:fld>
            <a:endParaRPr lang="en-US"/>
          </a:p>
        </p:txBody>
      </p:sp>
    </p:spTree>
    <p:extLst>
      <p:ext uri="{BB962C8B-B14F-4D97-AF65-F5344CB8AC3E}">
        <p14:creationId xmlns:p14="http://schemas.microsoft.com/office/powerpoint/2010/main" val="3694724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B18AC-646D-ABC9-5B68-2F96444587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7944E6A-9C24-566B-8F37-8368A54867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452867-E9E4-7A8F-B4D1-AD287E1F35A6}"/>
              </a:ext>
            </a:extLst>
          </p:cNvPr>
          <p:cNvSpPr>
            <a:spLocks noGrp="1"/>
          </p:cNvSpPr>
          <p:nvPr>
            <p:ph type="dt" sz="half" idx="10"/>
          </p:nvPr>
        </p:nvSpPr>
        <p:spPr/>
        <p:txBody>
          <a:bodyPr/>
          <a:lstStyle/>
          <a:p>
            <a:fld id="{3E685EC6-9222-479D-938A-71634ED4C429}" type="datetimeFigureOut">
              <a:rPr lang="en-US" smtClean="0"/>
              <a:t>12/10/2023</a:t>
            </a:fld>
            <a:endParaRPr lang="en-US"/>
          </a:p>
        </p:txBody>
      </p:sp>
      <p:sp>
        <p:nvSpPr>
          <p:cNvPr id="5" name="Footer Placeholder 4">
            <a:extLst>
              <a:ext uri="{FF2B5EF4-FFF2-40B4-BE49-F238E27FC236}">
                <a16:creationId xmlns:a16="http://schemas.microsoft.com/office/drawing/2014/main" id="{DBA32D12-C8EA-7B6E-CDD5-925DD7B1A1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3ECC3E-B599-B203-9EAA-2BDDF2420AEF}"/>
              </a:ext>
            </a:extLst>
          </p:cNvPr>
          <p:cNvSpPr>
            <a:spLocks noGrp="1"/>
          </p:cNvSpPr>
          <p:nvPr>
            <p:ph type="sldNum" sz="quarter" idx="12"/>
          </p:nvPr>
        </p:nvSpPr>
        <p:spPr/>
        <p:txBody>
          <a:bodyPr/>
          <a:lstStyle/>
          <a:p>
            <a:fld id="{0809E26B-17F2-4AF1-A85A-48732A85B9C3}" type="slidenum">
              <a:rPr lang="en-US" smtClean="0"/>
              <a:t>‹#›</a:t>
            </a:fld>
            <a:endParaRPr lang="en-US"/>
          </a:p>
        </p:txBody>
      </p:sp>
    </p:spTree>
    <p:extLst>
      <p:ext uri="{BB962C8B-B14F-4D97-AF65-F5344CB8AC3E}">
        <p14:creationId xmlns:p14="http://schemas.microsoft.com/office/powerpoint/2010/main" val="3167072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8F324-FAFF-7789-4469-C318ED3E09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B9DE68-8BD9-769D-4856-C2E0629DDF9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DEFE14-E3B1-F0DE-E1D5-04CB473B642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01DB0C-54A0-25D6-5B7E-65DCFB750B11}"/>
              </a:ext>
            </a:extLst>
          </p:cNvPr>
          <p:cNvSpPr>
            <a:spLocks noGrp="1"/>
          </p:cNvSpPr>
          <p:nvPr>
            <p:ph type="dt" sz="half" idx="10"/>
          </p:nvPr>
        </p:nvSpPr>
        <p:spPr/>
        <p:txBody>
          <a:bodyPr/>
          <a:lstStyle/>
          <a:p>
            <a:fld id="{3E685EC6-9222-479D-938A-71634ED4C429}" type="datetimeFigureOut">
              <a:rPr lang="en-US" smtClean="0"/>
              <a:t>12/10/2023</a:t>
            </a:fld>
            <a:endParaRPr lang="en-US"/>
          </a:p>
        </p:txBody>
      </p:sp>
      <p:sp>
        <p:nvSpPr>
          <p:cNvPr id="6" name="Footer Placeholder 5">
            <a:extLst>
              <a:ext uri="{FF2B5EF4-FFF2-40B4-BE49-F238E27FC236}">
                <a16:creationId xmlns:a16="http://schemas.microsoft.com/office/drawing/2014/main" id="{66CDCCFF-5154-2091-557D-3A315ECD3A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A96E9C-F51B-EC36-6D6F-10B963086D77}"/>
              </a:ext>
            </a:extLst>
          </p:cNvPr>
          <p:cNvSpPr>
            <a:spLocks noGrp="1"/>
          </p:cNvSpPr>
          <p:nvPr>
            <p:ph type="sldNum" sz="quarter" idx="12"/>
          </p:nvPr>
        </p:nvSpPr>
        <p:spPr/>
        <p:txBody>
          <a:bodyPr/>
          <a:lstStyle/>
          <a:p>
            <a:fld id="{0809E26B-17F2-4AF1-A85A-48732A85B9C3}" type="slidenum">
              <a:rPr lang="en-US" smtClean="0"/>
              <a:t>‹#›</a:t>
            </a:fld>
            <a:endParaRPr lang="en-US"/>
          </a:p>
        </p:txBody>
      </p:sp>
    </p:spTree>
    <p:extLst>
      <p:ext uri="{BB962C8B-B14F-4D97-AF65-F5344CB8AC3E}">
        <p14:creationId xmlns:p14="http://schemas.microsoft.com/office/powerpoint/2010/main" val="3665390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C668A-92E3-EBCE-76D3-C93775EB116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B3A7F3-FF42-2F93-B54B-E4E812CAE5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BB12AC-1341-0F98-F74C-1F0785D7BB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7776B1-8363-FC1E-1F59-70F80DD4AE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324506D-FF9B-1351-3061-A3CDDEDB1A7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6962A54-786D-7696-53BE-1CB6140BCBB4}"/>
              </a:ext>
            </a:extLst>
          </p:cNvPr>
          <p:cNvSpPr>
            <a:spLocks noGrp="1"/>
          </p:cNvSpPr>
          <p:nvPr>
            <p:ph type="dt" sz="half" idx="10"/>
          </p:nvPr>
        </p:nvSpPr>
        <p:spPr/>
        <p:txBody>
          <a:bodyPr/>
          <a:lstStyle/>
          <a:p>
            <a:fld id="{3E685EC6-9222-479D-938A-71634ED4C429}" type="datetimeFigureOut">
              <a:rPr lang="en-US" smtClean="0"/>
              <a:t>12/10/2023</a:t>
            </a:fld>
            <a:endParaRPr lang="en-US"/>
          </a:p>
        </p:txBody>
      </p:sp>
      <p:sp>
        <p:nvSpPr>
          <p:cNvPr id="8" name="Footer Placeholder 7">
            <a:extLst>
              <a:ext uri="{FF2B5EF4-FFF2-40B4-BE49-F238E27FC236}">
                <a16:creationId xmlns:a16="http://schemas.microsoft.com/office/drawing/2014/main" id="{67C76622-19CF-A156-17E4-1E264B17F89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849A2E1-3A80-9E6D-49EB-E97D6064E1BA}"/>
              </a:ext>
            </a:extLst>
          </p:cNvPr>
          <p:cNvSpPr>
            <a:spLocks noGrp="1"/>
          </p:cNvSpPr>
          <p:nvPr>
            <p:ph type="sldNum" sz="quarter" idx="12"/>
          </p:nvPr>
        </p:nvSpPr>
        <p:spPr/>
        <p:txBody>
          <a:bodyPr/>
          <a:lstStyle/>
          <a:p>
            <a:fld id="{0809E26B-17F2-4AF1-A85A-48732A85B9C3}" type="slidenum">
              <a:rPr lang="en-US" smtClean="0"/>
              <a:t>‹#›</a:t>
            </a:fld>
            <a:endParaRPr lang="en-US"/>
          </a:p>
        </p:txBody>
      </p:sp>
    </p:spTree>
    <p:extLst>
      <p:ext uri="{BB962C8B-B14F-4D97-AF65-F5344CB8AC3E}">
        <p14:creationId xmlns:p14="http://schemas.microsoft.com/office/powerpoint/2010/main" val="2348442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8E59D-251D-BDA6-F8A2-7D256125873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893C73C-7044-CF3E-61D7-EEAE6BE54A37}"/>
              </a:ext>
            </a:extLst>
          </p:cNvPr>
          <p:cNvSpPr>
            <a:spLocks noGrp="1"/>
          </p:cNvSpPr>
          <p:nvPr>
            <p:ph type="dt" sz="half" idx="10"/>
          </p:nvPr>
        </p:nvSpPr>
        <p:spPr/>
        <p:txBody>
          <a:bodyPr/>
          <a:lstStyle/>
          <a:p>
            <a:fld id="{3E685EC6-9222-479D-938A-71634ED4C429}" type="datetimeFigureOut">
              <a:rPr lang="en-US" smtClean="0"/>
              <a:t>12/10/2023</a:t>
            </a:fld>
            <a:endParaRPr lang="en-US"/>
          </a:p>
        </p:txBody>
      </p:sp>
      <p:sp>
        <p:nvSpPr>
          <p:cNvPr id="4" name="Footer Placeholder 3">
            <a:extLst>
              <a:ext uri="{FF2B5EF4-FFF2-40B4-BE49-F238E27FC236}">
                <a16:creationId xmlns:a16="http://schemas.microsoft.com/office/drawing/2014/main" id="{28777E74-DCFA-409D-F779-2505CC84C4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612C9C-7EE6-72C1-16D6-697A94AED0F5}"/>
              </a:ext>
            </a:extLst>
          </p:cNvPr>
          <p:cNvSpPr>
            <a:spLocks noGrp="1"/>
          </p:cNvSpPr>
          <p:nvPr>
            <p:ph type="sldNum" sz="quarter" idx="12"/>
          </p:nvPr>
        </p:nvSpPr>
        <p:spPr/>
        <p:txBody>
          <a:bodyPr/>
          <a:lstStyle/>
          <a:p>
            <a:fld id="{0809E26B-17F2-4AF1-A85A-48732A85B9C3}" type="slidenum">
              <a:rPr lang="en-US" smtClean="0"/>
              <a:t>‹#›</a:t>
            </a:fld>
            <a:endParaRPr lang="en-US"/>
          </a:p>
        </p:txBody>
      </p:sp>
    </p:spTree>
    <p:extLst>
      <p:ext uri="{BB962C8B-B14F-4D97-AF65-F5344CB8AC3E}">
        <p14:creationId xmlns:p14="http://schemas.microsoft.com/office/powerpoint/2010/main" val="4076696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5C51552-9361-3EBC-E21C-A74122E491E0}"/>
              </a:ext>
            </a:extLst>
          </p:cNvPr>
          <p:cNvSpPr>
            <a:spLocks noGrp="1"/>
          </p:cNvSpPr>
          <p:nvPr>
            <p:ph type="dt" sz="half" idx="10"/>
          </p:nvPr>
        </p:nvSpPr>
        <p:spPr/>
        <p:txBody>
          <a:bodyPr/>
          <a:lstStyle/>
          <a:p>
            <a:fld id="{3E685EC6-9222-479D-938A-71634ED4C429}" type="datetimeFigureOut">
              <a:rPr lang="en-US" smtClean="0"/>
              <a:t>12/10/2023</a:t>
            </a:fld>
            <a:endParaRPr lang="en-US"/>
          </a:p>
        </p:txBody>
      </p:sp>
      <p:sp>
        <p:nvSpPr>
          <p:cNvPr id="3" name="Footer Placeholder 2">
            <a:extLst>
              <a:ext uri="{FF2B5EF4-FFF2-40B4-BE49-F238E27FC236}">
                <a16:creationId xmlns:a16="http://schemas.microsoft.com/office/drawing/2014/main" id="{D7F7519B-EF47-8FD0-4CDD-0E746DF0721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2306B7F-0F7D-CD0E-9DB6-DF239AA7F8E3}"/>
              </a:ext>
            </a:extLst>
          </p:cNvPr>
          <p:cNvSpPr>
            <a:spLocks noGrp="1"/>
          </p:cNvSpPr>
          <p:nvPr>
            <p:ph type="sldNum" sz="quarter" idx="12"/>
          </p:nvPr>
        </p:nvSpPr>
        <p:spPr/>
        <p:txBody>
          <a:bodyPr/>
          <a:lstStyle/>
          <a:p>
            <a:fld id="{0809E26B-17F2-4AF1-A85A-48732A85B9C3}" type="slidenum">
              <a:rPr lang="en-US" smtClean="0"/>
              <a:t>‹#›</a:t>
            </a:fld>
            <a:endParaRPr lang="en-US"/>
          </a:p>
        </p:txBody>
      </p:sp>
    </p:spTree>
    <p:extLst>
      <p:ext uri="{BB962C8B-B14F-4D97-AF65-F5344CB8AC3E}">
        <p14:creationId xmlns:p14="http://schemas.microsoft.com/office/powerpoint/2010/main" val="2132870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6D8ED-C2BE-9561-81F5-590362704A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E4BFEE-740B-E169-A302-1DC8772E2B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B7A8083-E537-4B6D-EC24-6841AE033E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A50599-8C44-CA6D-FE9A-E6E4378E620E}"/>
              </a:ext>
            </a:extLst>
          </p:cNvPr>
          <p:cNvSpPr>
            <a:spLocks noGrp="1"/>
          </p:cNvSpPr>
          <p:nvPr>
            <p:ph type="dt" sz="half" idx="10"/>
          </p:nvPr>
        </p:nvSpPr>
        <p:spPr/>
        <p:txBody>
          <a:bodyPr/>
          <a:lstStyle/>
          <a:p>
            <a:fld id="{3E685EC6-9222-479D-938A-71634ED4C429}" type="datetimeFigureOut">
              <a:rPr lang="en-US" smtClean="0"/>
              <a:t>12/10/2023</a:t>
            </a:fld>
            <a:endParaRPr lang="en-US"/>
          </a:p>
        </p:txBody>
      </p:sp>
      <p:sp>
        <p:nvSpPr>
          <p:cNvPr id="6" name="Footer Placeholder 5">
            <a:extLst>
              <a:ext uri="{FF2B5EF4-FFF2-40B4-BE49-F238E27FC236}">
                <a16:creationId xmlns:a16="http://schemas.microsoft.com/office/drawing/2014/main" id="{CE4C1DCB-0B11-C561-9FFE-A96AE50A1D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ED606A-2240-4F56-4352-F8E85F4B4095}"/>
              </a:ext>
            </a:extLst>
          </p:cNvPr>
          <p:cNvSpPr>
            <a:spLocks noGrp="1"/>
          </p:cNvSpPr>
          <p:nvPr>
            <p:ph type="sldNum" sz="quarter" idx="12"/>
          </p:nvPr>
        </p:nvSpPr>
        <p:spPr/>
        <p:txBody>
          <a:bodyPr/>
          <a:lstStyle/>
          <a:p>
            <a:fld id="{0809E26B-17F2-4AF1-A85A-48732A85B9C3}" type="slidenum">
              <a:rPr lang="en-US" smtClean="0"/>
              <a:t>‹#›</a:t>
            </a:fld>
            <a:endParaRPr lang="en-US"/>
          </a:p>
        </p:txBody>
      </p:sp>
    </p:spTree>
    <p:extLst>
      <p:ext uri="{BB962C8B-B14F-4D97-AF65-F5344CB8AC3E}">
        <p14:creationId xmlns:p14="http://schemas.microsoft.com/office/powerpoint/2010/main" val="15841237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0260D-0924-B788-7C53-FC003F4ED2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797A1A5-990E-8DAA-7834-57777983F1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600C43-6D52-B1ED-B775-D33E3BBEA0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46486E8-2327-4075-C31E-FD8403A09CEF}"/>
              </a:ext>
            </a:extLst>
          </p:cNvPr>
          <p:cNvSpPr>
            <a:spLocks noGrp="1"/>
          </p:cNvSpPr>
          <p:nvPr>
            <p:ph type="dt" sz="half" idx="10"/>
          </p:nvPr>
        </p:nvSpPr>
        <p:spPr/>
        <p:txBody>
          <a:bodyPr/>
          <a:lstStyle/>
          <a:p>
            <a:fld id="{3E685EC6-9222-479D-938A-71634ED4C429}" type="datetimeFigureOut">
              <a:rPr lang="en-US" smtClean="0"/>
              <a:t>12/10/2023</a:t>
            </a:fld>
            <a:endParaRPr lang="en-US"/>
          </a:p>
        </p:txBody>
      </p:sp>
      <p:sp>
        <p:nvSpPr>
          <p:cNvPr id="6" name="Footer Placeholder 5">
            <a:extLst>
              <a:ext uri="{FF2B5EF4-FFF2-40B4-BE49-F238E27FC236}">
                <a16:creationId xmlns:a16="http://schemas.microsoft.com/office/drawing/2014/main" id="{4373EB95-38C7-AB0B-81F5-0A4BE1DB82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AF3680-0E36-E109-924E-A2F5ED7E8F9B}"/>
              </a:ext>
            </a:extLst>
          </p:cNvPr>
          <p:cNvSpPr>
            <a:spLocks noGrp="1"/>
          </p:cNvSpPr>
          <p:nvPr>
            <p:ph type="sldNum" sz="quarter" idx="12"/>
          </p:nvPr>
        </p:nvSpPr>
        <p:spPr/>
        <p:txBody>
          <a:bodyPr/>
          <a:lstStyle/>
          <a:p>
            <a:fld id="{0809E26B-17F2-4AF1-A85A-48732A85B9C3}" type="slidenum">
              <a:rPr lang="en-US" smtClean="0"/>
              <a:t>‹#›</a:t>
            </a:fld>
            <a:endParaRPr lang="en-US"/>
          </a:p>
        </p:txBody>
      </p:sp>
    </p:spTree>
    <p:extLst>
      <p:ext uri="{BB962C8B-B14F-4D97-AF65-F5344CB8AC3E}">
        <p14:creationId xmlns:p14="http://schemas.microsoft.com/office/powerpoint/2010/main" val="2300680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944D6F-BFCD-69A2-7D2B-D1F2591951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08FFE2-4BFB-E2D1-B216-AB8C805B5E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351DA8-E363-53D8-626E-6BEC00BD14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685EC6-9222-479D-938A-71634ED4C429}" type="datetimeFigureOut">
              <a:rPr lang="en-US" smtClean="0"/>
              <a:t>12/10/2023</a:t>
            </a:fld>
            <a:endParaRPr lang="en-US"/>
          </a:p>
        </p:txBody>
      </p:sp>
      <p:sp>
        <p:nvSpPr>
          <p:cNvPr id="5" name="Footer Placeholder 4">
            <a:extLst>
              <a:ext uri="{FF2B5EF4-FFF2-40B4-BE49-F238E27FC236}">
                <a16:creationId xmlns:a16="http://schemas.microsoft.com/office/drawing/2014/main" id="{D21FEFB7-CCAF-606E-4138-029E736E4A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1C05B39-1A93-EC47-5518-4E8CF2D7AB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09E26B-17F2-4AF1-A85A-48732A85B9C3}" type="slidenum">
              <a:rPr lang="en-US" smtClean="0"/>
              <a:t>‹#›</a:t>
            </a:fld>
            <a:endParaRPr lang="en-US"/>
          </a:p>
        </p:txBody>
      </p:sp>
    </p:spTree>
    <p:extLst>
      <p:ext uri="{BB962C8B-B14F-4D97-AF65-F5344CB8AC3E}">
        <p14:creationId xmlns:p14="http://schemas.microsoft.com/office/powerpoint/2010/main" val="31807508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sma6629@psu.ed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EB63C-9C8F-40BB-9E5E-50047DB12C97}"/>
              </a:ext>
            </a:extLst>
          </p:cNvPr>
          <p:cNvSpPr>
            <a:spLocks noGrp="1"/>
          </p:cNvSpPr>
          <p:nvPr>
            <p:ph type="ctrTitle"/>
          </p:nvPr>
        </p:nvSpPr>
        <p:spPr/>
        <p:txBody>
          <a:bodyPr/>
          <a:lstStyle/>
          <a:p>
            <a:r>
              <a:rPr lang="en-US" dirty="0"/>
              <a:t>Mansib Ahmed</a:t>
            </a:r>
            <a:br>
              <a:rPr lang="en-US" dirty="0"/>
            </a:br>
            <a:r>
              <a:rPr lang="en-US" dirty="0"/>
              <a:t>Lab 10 Report</a:t>
            </a:r>
          </a:p>
        </p:txBody>
      </p:sp>
      <p:sp>
        <p:nvSpPr>
          <p:cNvPr id="3" name="Subtitle 2">
            <a:extLst>
              <a:ext uri="{FF2B5EF4-FFF2-40B4-BE49-F238E27FC236}">
                <a16:creationId xmlns:a16="http://schemas.microsoft.com/office/drawing/2014/main" id="{35484D61-379C-4967-ADB8-60BD1ED13EDD}"/>
              </a:ext>
            </a:extLst>
          </p:cNvPr>
          <p:cNvSpPr>
            <a:spLocks noGrp="1"/>
          </p:cNvSpPr>
          <p:nvPr>
            <p:ph type="subTitle" idx="1"/>
          </p:nvPr>
        </p:nvSpPr>
        <p:spPr/>
        <p:txBody>
          <a:bodyPr/>
          <a:lstStyle/>
          <a:p>
            <a:r>
              <a:rPr lang="en-US" dirty="0"/>
              <a:t>Email: </a:t>
            </a:r>
            <a:r>
              <a:rPr lang="en-US" dirty="0">
                <a:hlinkClick r:id="rId2"/>
              </a:rPr>
              <a:t>sma6629@psu.edu</a:t>
            </a:r>
            <a:endParaRPr lang="en-US" dirty="0"/>
          </a:p>
          <a:p>
            <a:r>
              <a:rPr lang="en-US" dirty="0"/>
              <a:t>Course: CMPSC 497</a:t>
            </a:r>
          </a:p>
          <a:p>
            <a:r>
              <a:rPr lang="en-US" dirty="0"/>
              <a:t>Date: 11/14/2023</a:t>
            </a:r>
          </a:p>
        </p:txBody>
      </p:sp>
    </p:spTree>
    <p:extLst>
      <p:ext uri="{BB962C8B-B14F-4D97-AF65-F5344CB8AC3E}">
        <p14:creationId xmlns:p14="http://schemas.microsoft.com/office/powerpoint/2010/main" val="17323581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2232A-BD9A-298D-FD59-00FA26DE889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16647C6-550D-B792-FF5E-FDFEE38D6D86}"/>
              </a:ext>
            </a:extLst>
          </p:cNvPr>
          <p:cNvSpPr>
            <a:spLocks noGrp="1"/>
          </p:cNvSpPr>
          <p:nvPr>
            <p:ph idx="1"/>
          </p:nvPr>
        </p:nvSpPr>
        <p:spPr/>
        <p:txBody>
          <a:bodyPr/>
          <a:lstStyle/>
          <a:p>
            <a:r>
              <a:rPr lang="en-US" dirty="0"/>
              <a:t>Confusion chart for 5 epochs</a:t>
            </a:r>
          </a:p>
        </p:txBody>
      </p:sp>
      <p:pic>
        <p:nvPicPr>
          <p:cNvPr id="9" name="Picture 8">
            <a:extLst>
              <a:ext uri="{FF2B5EF4-FFF2-40B4-BE49-F238E27FC236}">
                <a16:creationId xmlns:a16="http://schemas.microsoft.com/office/drawing/2014/main" id="{4AE26D18-BDD4-CCDD-EDB9-09AC14058A7B}"/>
              </a:ext>
            </a:extLst>
          </p:cNvPr>
          <p:cNvPicPr>
            <a:picLocks noChangeAspect="1"/>
          </p:cNvPicPr>
          <p:nvPr/>
        </p:nvPicPr>
        <p:blipFill>
          <a:blip r:embed="rId2"/>
          <a:stretch>
            <a:fillRect/>
          </a:stretch>
        </p:blipFill>
        <p:spPr>
          <a:xfrm>
            <a:off x="3066691" y="2176463"/>
            <a:ext cx="5334000" cy="4000500"/>
          </a:xfrm>
          <a:prstGeom prst="rect">
            <a:avLst/>
          </a:prstGeom>
        </p:spPr>
      </p:pic>
      <p:sp>
        <p:nvSpPr>
          <p:cNvPr id="10" name="TextBox 9">
            <a:extLst>
              <a:ext uri="{FF2B5EF4-FFF2-40B4-BE49-F238E27FC236}">
                <a16:creationId xmlns:a16="http://schemas.microsoft.com/office/drawing/2014/main" id="{C97146C4-BF8D-DDBF-319F-24D833AD5A92}"/>
              </a:ext>
            </a:extLst>
          </p:cNvPr>
          <p:cNvSpPr txBox="1"/>
          <p:nvPr/>
        </p:nvSpPr>
        <p:spPr>
          <a:xfrm>
            <a:off x="864957" y="225606"/>
            <a:ext cx="6476122" cy="707886"/>
          </a:xfrm>
          <a:prstGeom prst="rect">
            <a:avLst/>
          </a:prstGeom>
          <a:noFill/>
        </p:spPr>
        <p:txBody>
          <a:bodyPr wrap="square" rtlCol="0">
            <a:spAutoFit/>
          </a:bodyPr>
          <a:lstStyle/>
          <a:p>
            <a:r>
              <a:rPr lang="en-US" sz="4000" dirty="0"/>
              <a:t>Part 2: Study 1</a:t>
            </a:r>
          </a:p>
        </p:txBody>
      </p:sp>
    </p:spTree>
    <p:extLst>
      <p:ext uri="{BB962C8B-B14F-4D97-AF65-F5344CB8AC3E}">
        <p14:creationId xmlns:p14="http://schemas.microsoft.com/office/powerpoint/2010/main" val="844140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AC5F3CA-F47C-C2B5-9377-93806B3C4FEC}"/>
              </a:ext>
            </a:extLst>
          </p:cNvPr>
          <p:cNvSpPr txBox="1"/>
          <p:nvPr/>
        </p:nvSpPr>
        <p:spPr>
          <a:xfrm>
            <a:off x="835155" y="552906"/>
            <a:ext cx="5165936" cy="167490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kern="1200" dirty="0">
                <a:solidFill>
                  <a:schemeClr val="tx1"/>
                </a:solidFill>
                <a:latin typeface="+mj-lt"/>
                <a:ea typeface="+mj-ea"/>
                <a:cs typeface="+mj-cs"/>
              </a:rPr>
              <a:t>With 10 Epochs</a:t>
            </a:r>
          </a:p>
        </p:txBody>
      </p:sp>
      <p:sp>
        <p:nvSpPr>
          <p:cNvPr id="9" name="TextBox 8">
            <a:extLst>
              <a:ext uri="{FF2B5EF4-FFF2-40B4-BE49-F238E27FC236}">
                <a16:creationId xmlns:a16="http://schemas.microsoft.com/office/drawing/2014/main" id="{1D9BBFA9-38DE-31A1-6D98-F3186718F444}"/>
              </a:ext>
            </a:extLst>
          </p:cNvPr>
          <p:cNvSpPr txBox="1"/>
          <p:nvPr/>
        </p:nvSpPr>
        <p:spPr>
          <a:xfrm>
            <a:off x="6190909" y="552906"/>
            <a:ext cx="5159825" cy="1674905"/>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000" dirty="0"/>
              <a:t>Accuracy = 88%</a:t>
            </a:r>
          </a:p>
        </p:txBody>
      </p:sp>
      <p:pic>
        <p:nvPicPr>
          <p:cNvPr id="15" name="Picture 14">
            <a:extLst>
              <a:ext uri="{FF2B5EF4-FFF2-40B4-BE49-F238E27FC236}">
                <a16:creationId xmlns:a16="http://schemas.microsoft.com/office/drawing/2014/main" id="{09F41A06-D7D3-0872-E5DE-EF6B5354B70F}"/>
              </a:ext>
            </a:extLst>
          </p:cNvPr>
          <p:cNvPicPr>
            <a:picLocks noChangeAspect="1"/>
          </p:cNvPicPr>
          <p:nvPr/>
        </p:nvPicPr>
        <p:blipFill>
          <a:blip r:embed="rId2"/>
          <a:stretch>
            <a:fillRect/>
          </a:stretch>
        </p:blipFill>
        <p:spPr>
          <a:xfrm>
            <a:off x="1209675" y="1862451"/>
            <a:ext cx="9382125" cy="4662972"/>
          </a:xfrm>
          <a:prstGeom prst="rect">
            <a:avLst/>
          </a:prstGeom>
        </p:spPr>
      </p:pic>
      <p:sp>
        <p:nvSpPr>
          <p:cNvPr id="17" name="TextBox 16">
            <a:extLst>
              <a:ext uri="{FF2B5EF4-FFF2-40B4-BE49-F238E27FC236}">
                <a16:creationId xmlns:a16="http://schemas.microsoft.com/office/drawing/2014/main" id="{0740FDB4-FCAF-06BE-5E08-AE1522D482FB}"/>
              </a:ext>
            </a:extLst>
          </p:cNvPr>
          <p:cNvSpPr txBox="1"/>
          <p:nvPr/>
        </p:nvSpPr>
        <p:spPr>
          <a:xfrm>
            <a:off x="864957" y="225606"/>
            <a:ext cx="6476122" cy="707886"/>
          </a:xfrm>
          <a:prstGeom prst="rect">
            <a:avLst/>
          </a:prstGeom>
          <a:noFill/>
        </p:spPr>
        <p:txBody>
          <a:bodyPr wrap="square" rtlCol="0">
            <a:spAutoFit/>
          </a:bodyPr>
          <a:lstStyle/>
          <a:p>
            <a:r>
              <a:rPr lang="en-US" sz="4000" dirty="0"/>
              <a:t>Part 2: Study 1</a:t>
            </a:r>
          </a:p>
        </p:txBody>
      </p:sp>
    </p:spTree>
    <p:extLst>
      <p:ext uri="{BB962C8B-B14F-4D97-AF65-F5344CB8AC3E}">
        <p14:creationId xmlns:p14="http://schemas.microsoft.com/office/powerpoint/2010/main" val="4242014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6AD77-CAED-0456-2743-3D24532A910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8BAC12C-00F4-8423-BEEC-CC302D183B75}"/>
              </a:ext>
            </a:extLst>
          </p:cNvPr>
          <p:cNvSpPr>
            <a:spLocks noGrp="1"/>
          </p:cNvSpPr>
          <p:nvPr>
            <p:ph idx="1"/>
          </p:nvPr>
        </p:nvSpPr>
        <p:spPr/>
        <p:txBody>
          <a:bodyPr/>
          <a:lstStyle/>
          <a:p>
            <a:r>
              <a:rPr lang="en-US" dirty="0"/>
              <a:t>Confusion chart for 10 epochs</a:t>
            </a:r>
          </a:p>
        </p:txBody>
      </p:sp>
      <p:pic>
        <p:nvPicPr>
          <p:cNvPr id="7" name="Picture 6">
            <a:extLst>
              <a:ext uri="{FF2B5EF4-FFF2-40B4-BE49-F238E27FC236}">
                <a16:creationId xmlns:a16="http://schemas.microsoft.com/office/drawing/2014/main" id="{6D50267D-03E7-36E3-8ECA-942FCF72F530}"/>
              </a:ext>
            </a:extLst>
          </p:cNvPr>
          <p:cNvPicPr>
            <a:picLocks noChangeAspect="1"/>
          </p:cNvPicPr>
          <p:nvPr/>
        </p:nvPicPr>
        <p:blipFill>
          <a:blip r:embed="rId2"/>
          <a:stretch>
            <a:fillRect/>
          </a:stretch>
        </p:blipFill>
        <p:spPr>
          <a:xfrm>
            <a:off x="3118449" y="2492375"/>
            <a:ext cx="5334000" cy="4000500"/>
          </a:xfrm>
          <a:prstGeom prst="rect">
            <a:avLst/>
          </a:prstGeom>
        </p:spPr>
      </p:pic>
      <p:sp>
        <p:nvSpPr>
          <p:cNvPr id="8" name="TextBox 7">
            <a:extLst>
              <a:ext uri="{FF2B5EF4-FFF2-40B4-BE49-F238E27FC236}">
                <a16:creationId xmlns:a16="http://schemas.microsoft.com/office/drawing/2014/main" id="{657498E6-7D42-6DB8-463F-352E3E92DC74}"/>
              </a:ext>
            </a:extLst>
          </p:cNvPr>
          <p:cNvSpPr txBox="1"/>
          <p:nvPr/>
        </p:nvSpPr>
        <p:spPr>
          <a:xfrm>
            <a:off x="864957" y="225606"/>
            <a:ext cx="6476122" cy="707886"/>
          </a:xfrm>
          <a:prstGeom prst="rect">
            <a:avLst/>
          </a:prstGeom>
          <a:noFill/>
        </p:spPr>
        <p:txBody>
          <a:bodyPr wrap="square" rtlCol="0">
            <a:spAutoFit/>
          </a:bodyPr>
          <a:lstStyle/>
          <a:p>
            <a:r>
              <a:rPr lang="en-US" sz="4000" dirty="0"/>
              <a:t>Part 2: Study 1</a:t>
            </a:r>
          </a:p>
        </p:txBody>
      </p:sp>
    </p:spTree>
    <p:extLst>
      <p:ext uri="{BB962C8B-B14F-4D97-AF65-F5344CB8AC3E}">
        <p14:creationId xmlns:p14="http://schemas.microsoft.com/office/powerpoint/2010/main" val="1304158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3EA20-3BBD-6EFD-4D07-1CB3B850D151}"/>
              </a:ext>
            </a:extLst>
          </p:cNvPr>
          <p:cNvSpPr>
            <a:spLocks noGrp="1"/>
          </p:cNvSpPr>
          <p:nvPr>
            <p:ph type="title"/>
          </p:nvPr>
        </p:nvSpPr>
        <p:spPr>
          <a:xfrm>
            <a:off x="811443" y="880679"/>
            <a:ext cx="10515600" cy="1325563"/>
          </a:xfrm>
        </p:spPr>
        <p:txBody>
          <a:bodyPr/>
          <a:lstStyle/>
          <a:p>
            <a:r>
              <a:rPr lang="en-US" dirty="0"/>
              <a:t>Effect of Number of Epochs on Accuracy</a:t>
            </a:r>
          </a:p>
        </p:txBody>
      </p:sp>
      <p:sp>
        <p:nvSpPr>
          <p:cNvPr id="3" name="Content Placeholder 2">
            <a:extLst>
              <a:ext uri="{FF2B5EF4-FFF2-40B4-BE49-F238E27FC236}">
                <a16:creationId xmlns:a16="http://schemas.microsoft.com/office/drawing/2014/main" id="{027BE722-D9A8-4AC9-5239-A6D2A26D7C67}"/>
              </a:ext>
            </a:extLst>
          </p:cNvPr>
          <p:cNvSpPr>
            <a:spLocks noGrp="1"/>
          </p:cNvSpPr>
          <p:nvPr>
            <p:ph idx="1"/>
          </p:nvPr>
        </p:nvSpPr>
        <p:spPr>
          <a:xfrm>
            <a:off x="811443" y="2153429"/>
            <a:ext cx="10515600" cy="4351338"/>
          </a:xfrm>
        </p:spPr>
        <p:txBody>
          <a:bodyPr>
            <a:normAutofit fontScale="92500" lnSpcReduction="20000"/>
          </a:bodyPr>
          <a:lstStyle/>
          <a:p>
            <a:r>
              <a:rPr lang="en-US" dirty="0"/>
              <a:t>Min batch size = 16</a:t>
            </a:r>
          </a:p>
          <a:p>
            <a:r>
              <a:rPr lang="en-US" dirty="0"/>
              <a:t>learning rate = 0.001</a:t>
            </a:r>
          </a:p>
          <a:p>
            <a:r>
              <a:rPr lang="en-US" dirty="0"/>
              <a:t>Number of classes = 4</a:t>
            </a:r>
          </a:p>
          <a:p>
            <a:r>
              <a:rPr lang="en-US" dirty="0"/>
              <a:t>Classes = cap on, cap off, lid up, cap misaligned</a:t>
            </a:r>
          </a:p>
          <a:p>
            <a:r>
              <a:rPr lang="en-US" dirty="0"/>
              <a:t>Number of images in each class = 30</a:t>
            </a:r>
          </a:p>
          <a:p>
            <a:r>
              <a:rPr lang="en-US" dirty="0"/>
              <a:t>Computer used for training: Windows 11, core i5, 12GB RAM</a:t>
            </a:r>
          </a:p>
          <a:p>
            <a:r>
              <a:rPr lang="en-US" b="1" dirty="0"/>
              <a:t>Name		train time		# of epochs		accuracy</a:t>
            </a:r>
          </a:p>
          <a:p>
            <a:pPr marL="0" indent="0">
              <a:buNone/>
            </a:pPr>
            <a:r>
              <a:rPr lang="en-US" dirty="0"/>
              <a:t>bottleNet1            3min 52 secs		      3			   0.76</a:t>
            </a:r>
          </a:p>
          <a:p>
            <a:pPr marL="0" indent="0">
              <a:buNone/>
            </a:pPr>
            <a:r>
              <a:rPr lang="en-US" dirty="0"/>
              <a:t>bottleNet2            5min 22 secs		      5			   0.92</a:t>
            </a:r>
          </a:p>
          <a:p>
            <a:pPr marL="0" indent="0">
              <a:buNone/>
            </a:pPr>
            <a:r>
              <a:rPr lang="en-US" dirty="0"/>
              <a:t>bottleNet3	       11min 54 secs		      10			    0.88</a:t>
            </a:r>
          </a:p>
        </p:txBody>
      </p:sp>
      <p:sp>
        <p:nvSpPr>
          <p:cNvPr id="4" name="TextBox 3">
            <a:extLst>
              <a:ext uri="{FF2B5EF4-FFF2-40B4-BE49-F238E27FC236}">
                <a16:creationId xmlns:a16="http://schemas.microsoft.com/office/drawing/2014/main" id="{D82BCA9A-8F28-60FB-0835-E2C51B78A02D}"/>
              </a:ext>
            </a:extLst>
          </p:cNvPr>
          <p:cNvSpPr txBox="1"/>
          <p:nvPr/>
        </p:nvSpPr>
        <p:spPr>
          <a:xfrm>
            <a:off x="864957" y="225606"/>
            <a:ext cx="6476122" cy="707886"/>
          </a:xfrm>
          <a:prstGeom prst="rect">
            <a:avLst/>
          </a:prstGeom>
          <a:noFill/>
        </p:spPr>
        <p:txBody>
          <a:bodyPr wrap="square" rtlCol="0">
            <a:spAutoFit/>
          </a:bodyPr>
          <a:lstStyle/>
          <a:p>
            <a:r>
              <a:rPr lang="en-US" sz="4000" dirty="0"/>
              <a:t>Part 2: Study 1</a:t>
            </a:r>
          </a:p>
        </p:txBody>
      </p:sp>
    </p:spTree>
    <p:extLst>
      <p:ext uri="{BB962C8B-B14F-4D97-AF65-F5344CB8AC3E}">
        <p14:creationId xmlns:p14="http://schemas.microsoft.com/office/powerpoint/2010/main" val="34027536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BC1C0-1D90-FEF9-3149-02DD7209806F}"/>
              </a:ext>
            </a:extLst>
          </p:cNvPr>
          <p:cNvSpPr>
            <a:spLocks noGrp="1"/>
          </p:cNvSpPr>
          <p:nvPr>
            <p:ph type="title"/>
          </p:nvPr>
        </p:nvSpPr>
        <p:spPr>
          <a:xfrm>
            <a:off x="667112" y="125580"/>
            <a:ext cx="10515600" cy="1325563"/>
          </a:xfrm>
        </p:spPr>
        <p:txBody>
          <a:bodyPr/>
          <a:lstStyle/>
          <a:p>
            <a:r>
              <a:rPr lang="en-US" dirty="0"/>
              <a:t>Part 3: Study 1 (Successful test cases)</a:t>
            </a:r>
          </a:p>
        </p:txBody>
      </p:sp>
      <p:graphicFrame>
        <p:nvGraphicFramePr>
          <p:cNvPr id="5" name="Content Placeholder 4">
            <a:extLst>
              <a:ext uri="{FF2B5EF4-FFF2-40B4-BE49-F238E27FC236}">
                <a16:creationId xmlns:a16="http://schemas.microsoft.com/office/drawing/2014/main" id="{5EEA50E3-6BD5-3C76-5C99-C6EC15CE0607}"/>
              </a:ext>
            </a:extLst>
          </p:cNvPr>
          <p:cNvGraphicFramePr>
            <a:graphicFrameLocks noGrp="1"/>
          </p:cNvGraphicFramePr>
          <p:nvPr>
            <p:ph idx="1"/>
            <p:extLst>
              <p:ext uri="{D42A27DB-BD31-4B8C-83A1-F6EECF244321}">
                <p14:modId xmlns:p14="http://schemas.microsoft.com/office/powerpoint/2010/main" val="1712630098"/>
              </p:ext>
            </p:extLst>
          </p:nvPr>
        </p:nvGraphicFramePr>
        <p:xfrm>
          <a:off x="238665" y="1451143"/>
          <a:ext cx="11714670" cy="5337846"/>
        </p:xfrm>
        <a:graphic>
          <a:graphicData uri="http://schemas.openxmlformats.org/drawingml/2006/table">
            <a:tbl>
              <a:tblPr firstRow="1" bandRow="1">
                <a:tableStyleId>{5C22544A-7EE6-4342-B048-85BDC9FD1C3A}</a:tableStyleId>
              </a:tblPr>
              <a:tblGrid>
                <a:gridCol w="3904890">
                  <a:extLst>
                    <a:ext uri="{9D8B030D-6E8A-4147-A177-3AD203B41FA5}">
                      <a16:colId xmlns:a16="http://schemas.microsoft.com/office/drawing/2014/main" val="2734836743"/>
                    </a:ext>
                  </a:extLst>
                </a:gridCol>
                <a:gridCol w="3904890">
                  <a:extLst>
                    <a:ext uri="{9D8B030D-6E8A-4147-A177-3AD203B41FA5}">
                      <a16:colId xmlns:a16="http://schemas.microsoft.com/office/drawing/2014/main" val="3383992735"/>
                    </a:ext>
                  </a:extLst>
                </a:gridCol>
                <a:gridCol w="3904890">
                  <a:extLst>
                    <a:ext uri="{9D8B030D-6E8A-4147-A177-3AD203B41FA5}">
                      <a16:colId xmlns:a16="http://schemas.microsoft.com/office/drawing/2014/main" val="2165711200"/>
                    </a:ext>
                  </a:extLst>
                </a:gridCol>
              </a:tblGrid>
              <a:tr h="1179820">
                <a:tc>
                  <a:txBody>
                    <a:bodyPr/>
                    <a:lstStyle/>
                    <a:p>
                      <a:r>
                        <a:rPr lang="en-US" dirty="0"/>
                        <a:t>Image (227 x 227)</a:t>
                      </a:r>
                    </a:p>
                  </a:txBody>
                  <a:tcPr/>
                </a:tc>
                <a:tc>
                  <a:txBody>
                    <a:bodyPr/>
                    <a:lstStyle/>
                    <a:p>
                      <a:r>
                        <a:rPr lang="en-US" dirty="0"/>
                        <a:t>Class name</a:t>
                      </a:r>
                    </a:p>
                  </a:txBody>
                  <a:tcPr/>
                </a:tc>
                <a:tc>
                  <a:txBody>
                    <a:bodyPr/>
                    <a:lstStyle/>
                    <a:p>
                      <a:r>
                        <a:rPr lang="en-US" dirty="0"/>
                        <a:t>bottle_net2</a:t>
                      </a:r>
                    </a:p>
                    <a:p>
                      <a:r>
                        <a:rPr lang="en-US" dirty="0"/>
                        <a:t>(#epochs=5; </a:t>
                      </a:r>
                      <a:r>
                        <a:rPr lang="en-US" dirty="0" err="1"/>
                        <a:t>minbatchsize</a:t>
                      </a:r>
                      <a:r>
                        <a:rPr lang="en-US" dirty="0"/>
                        <a:t>=16; </a:t>
                      </a:r>
                      <a:r>
                        <a:rPr lang="en-US" dirty="0" err="1"/>
                        <a:t>learningrate</a:t>
                      </a:r>
                      <a:r>
                        <a:rPr lang="en-US" dirty="0"/>
                        <a:t>=0.001; accuracy=0.92)</a:t>
                      </a:r>
                    </a:p>
                  </a:txBody>
                  <a:tcPr/>
                </a:tc>
                <a:extLst>
                  <a:ext uri="{0D108BD9-81ED-4DB2-BD59-A6C34878D82A}">
                    <a16:rowId xmlns:a16="http://schemas.microsoft.com/office/drawing/2014/main" val="1179813779"/>
                  </a:ext>
                </a:extLst>
              </a:tr>
              <a:tr h="2122192">
                <a:tc>
                  <a:txBody>
                    <a:bodyPr/>
                    <a:lstStyle/>
                    <a:p>
                      <a:endParaRPr lang="en-US" dirty="0"/>
                    </a:p>
                  </a:txBody>
                  <a:tcPr/>
                </a:tc>
                <a:tc>
                  <a:txBody>
                    <a:bodyPr/>
                    <a:lstStyle/>
                    <a:p>
                      <a:r>
                        <a:rPr lang="en-US" dirty="0"/>
                        <a:t>Lid missing</a:t>
                      </a:r>
                    </a:p>
                  </a:txBody>
                  <a:tcPr/>
                </a:tc>
                <a:tc>
                  <a:txBody>
                    <a:bodyPr/>
                    <a:lstStyle/>
                    <a:p>
                      <a:r>
                        <a:rPr lang="en-US" dirty="0"/>
                        <a:t>Lid missing (successful)</a:t>
                      </a:r>
                    </a:p>
                  </a:txBody>
                  <a:tcPr/>
                </a:tc>
                <a:extLst>
                  <a:ext uri="{0D108BD9-81ED-4DB2-BD59-A6C34878D82A}">
                    <a16:rowId xmlns:a16="http://schemas.microsoft.com/office/drawing/2014/main" val="1594705482"/>
                  </a:ext>
                </a:extLst>
              </a:tr>
              <a:tr h="2035834">
                <a:tc>
                  <a:txBody>
                    <a:bodyPr/>
                    <a:lstStyle/>
                    <a:p>
                      <a:endParaRPr lang="en-US"/>
                    </a:p>
                  </a:txBody>
                  <a:tcPr/>
                </a:tc>
                <a:tc>
                  <a:txBody>
                    <a:bodyPr/>
                    <a:lstStyle/>
                    <a:p>
                      <a:r>
                        <a:rPr lang="en-US" dirty="0"/>
                        <a:t>Lid open</a:t>
                      </a:r>
                    </a:p>
                  </a:txBody>
                  <a:tcPr/>
                </a:tc>
                <a:tc>
                  <a:txBody>
                    <a:bodyPr/>
                    <a:lstStyle/>
                    <a:p>
                      <a:r>
                        <a:rPr lang="en-US" dirty="0"/>
                        <a:t>Lid open (successful)</a:t>
                      </a:r>
                    </a:p>
                  </a:txBody>
                  <a:tcPr/>
                </a:tc>
                <a:extLst>
                  <a:ext uri="{0D108BD9-81ED-4DB2-BD59-A6C34878D82A}">
                    <a16:rowId xmlns:a16="http://schemas.microsoft.com/office/drawing/2014/main" val="1291675688"/>
                  </a:ext>
                </a:extLst>
              </a:tr>
            </a:tbl>
          </a:graphicData>
        </a:graphic>
      </p:graphicFrame>
      <p:pic>
        <p:nvPicPr>
          <p:cNvPr id="6" name="Picture 5">
            <a:extLst>
              <a:ext uri="{FF2B5EF4-FFF2-40B4-BE49-F238E27FC236}">
                <a16:creationId xmlns:a16="http://schemas.microsoft.com/office/drawing/2014/main" id="{5FBBD635-CF54-1E34-5FFB-B0F4E7F988B3}"/>
              </a:ext>
            </a:extLst>
          </p:cNvPr>
          <p:cNvPicPr>
            <a:picLocks noChangeAspect="1"/>
          </p:cNvPicPr>
          <p:nvPr/>
        </p:nvPicPr>
        <p:blipFill>
          <a:blip r:embed="rId2"/>
          <a:stretch>
            <a:fillRect/>
          </a:stretch>
        </p:blipFill>
        <p:spPr>
          <a:xfrm>
            <a:off x="667112" y="2776706"/>
            <a:ext cx="2628178" cy="1971134"/>
          </a:xfrm>
          <a:prstGeom prst="rect">
            <a:avLst/>
          </a:prstGeom>
        </p:spPr>
      </p:pic>
      <p:pic>
        <p:nvPicPr>
          <p:cNvPr id="10" name="Picture 9">
            <a:extLst>
              <a:ext uri="{FF2B5EF4-FFF2-40B4-BE49-F238E27FC236}">
                <a16:creationId xmlns:a16="http://schemas.microsoft.com/office/drawing/2014/main" id="{A3728B35-CAC6-BD76-4C28-30E295633AC5}"/>
              </a:ext>
            </a:extLst>
          </p:cNvPr>
          <p:cNvPicPr>
            <a:picLocks noChangeAspect="1"/>
          </p:cNvPicPr>
          <p:nvPr/>
        </p:nvPicPr>
        <p:blipFill>
          <a:blip r:embed="rId3"/>
          <a:stretch>
            <a:fillRect/>
          </a:stretch>
        </p:blipFill>
        <p:spPr>
          <a:xfrm>
            <a:off x="667112" y="4732170"/>
            <a:ext cx="2667000" cy="2000250"/>
          </a:xfrm>
          <a:prstGeom prst="rect">
            <a:avLst/>
          </a:prstGeom>
        </p:spPr>
      </p:pic>
    </p:spTree>
    <p:extLst>
      <p:ext uri="{BB962C8B-B14F-4D97-AF65-F5344CB8AC3E}">
        <p14:creationId xmlns:p14="http://schemas.microsoft.com/office/powerpoint/2010/main" val="537001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BC1C0-1D90-FEF9-3149-02DD7209806F}"/>
              </a:ext>
            </a:extLst>
          </p:cNvPr>
          <p:cNvSpPr>
            <a:spLocks noGrp="1"/>
          </p:cNvSpPr>
          <p:nvPr>
            <p:ph type="title"/>
          </p:nvPr>
        </p:nvSpPr>
        <p:spPr>
          <a:xfrm>
            <a:off x="667112" y="125580"/>
            <a:ext cx="10515600" cy="1325563"/>
          </a:xfrm>
        </p:spPr>
        <p:txBody>
          <a:bodyPr/>
          <a:lstStyle/>
          <a:p>
            <a:r>
              <a:rPr lang="en-US" dirty="0"/>
              <a:t>Part 3: Study 1 (Successful test cases)</a:t>
            </a:r>
          </a:p>
        </p:txBody>
      </p:sp>
      <p:graphicFrame>
        <p:nvGraphicFramePr>
          <p:cNvPr id="5" name="Content Placeholder 4">
            <a:extLst>
              <a:ext uri="{FF2B5EF4-FFF2-40B4-BE49-F238E27FC236}">
                <a16:creationId xmlns:a16="http://schemas.microsoft.com/office/drawing/2014/main" id="{5EEA50E3-6BD5-3C76-5C99-C6EC15CE0607}"/>
              </a:ext>
            </a:extLst>
          </p:cNvPr>
          <p:cNvGraphicFramePr>
            <a:graphicFrameLocks noGrp="1"/>
          </p:cNvGraphicFramePr>
          <p:nvPr>
            <p:ph idx="1"/>
            <p:extLst>
              <p:ext uri="{D42A27DB-BD31-4B8C-83A1-F6EECF244321}">
                <p14:modId xmlns:p14="http://schemas.microsoft.com/office/powerpoint/2010/main" val="160050376"/>
              </p:ext>
            </p:extLst>
          </p:nvPr>
        </p:nvGraphicFramePr>
        <p:xfrm>
          <a:off x="238665" y="1451143"/>
          <a:ext cx="11714670" cy="5337846"/>
        </p:xfrm>
        <a:graphic>
          <a:graphicData uri="http://schemas.openxmlformats.org/drawingml/2006/table">
            <a:tbl>
              <a:tblPr firstRow="1" bandRow="1">
                <a:tableStyleId>{5C22544A-7EE6-4342-B048-85BDC9FD1C3A}</a:tableStyleId>
              </a:tblPr>
              <a:tblGrid>
                <a:gridCol w="3904890">
                  <a:extLst>
                    <a:ext uri="{9D8B030D-6E8A-4147-A177-3AD203B41FA5}">
                      <a16:colId xmlns:a16="http://schemas.microsoft.com/office/drawing/2014/main" val="2734836743"/>
                    </a:ext>
                  </a:extLst>
                </a:gridCol>
                <a:gridCol w="3904890">
                  <a:extLst>
                    <a:ext uri="{9D8B030D-6E8A-4147-A177-3AD203B41FA5}">
                      <a16:colId xmlns:a16="http://schemas.microsoft.com/office/drawing/2014/main" val="3383992735"/>
                    </a:ext>
                  </a:extLst>
                </a:gridCol>
                <a:gridCol w="3904890">
                  <a:extLst>
                    <a:ext uri="{9D8B030D-6E8A-4147-A177-3AD203B41FA5}">
                      <a16:colId xmlns:a16="http://schemas.microsoft.com/office/drawing/2014/main" val="2165711200"/>
                    </a:ext>
                  </a:extLst>
                </a:gridCol>
              </a:tblGrid>
              <a:tr h="1179820">
                <a:tc>
                  <a:txBody>
                    <a:bodyPr/>
                    <a:lstStyle/>
                    <a:p>
                      <a:r>
                        <a:rPr lang="en-US" dirty="0"/>
                        <a:t>Image (227 x 227)</a:t>
                      </a:r>
                    </a:p>
                  </a:txBody>
                  <a:tcPr/>
                </a:tc>
                <a:tc>
                  <a:txBody>
                    <a:bodyPr/>
                    <a:lstStyle/>
                    <a:p>
                      <a:r>
                        <a:rPr lang="en-US" dirty="0"/>
                        <a:t>Class name</a:t>
                      </a:r>
                    </a:p>
                  </a:txBody>
                  <a:tcPr/>
                </a:tc>
                <a:tc>
                  <a:txBody>
                    <a:bodyPr/>
                    <a:lstStyle/>
                    <a:p>
                      <a:r>
                        <a:rPr lang="en-US" dirty="0"/>
                        <a:t>bottle_net2</a:t>
                      </a:r>
                    </a:p>
                    <a:p>
                      <a:r>
                        <a:rPr lang="en-US" dirty="0"/>
                        <a:t>(#epochs=5; </a:t>
                      </a:r>
                      <a:r>
                        <a:rPr lang="en-US" dirty="0" err="1"/>
                        <a:t>minbatchsize</a:t>
                      </a:r>
                      <a:r>
                        <a:rPr lang="en-US" dirty="0"/>
                        <a:t>=16; </a:t>
                      </a:r>
                      <a:r>
                        <a:rPr lang="en-US" dirty="0" err="1"/>
                        <a:t>learningrate</a:t>
                      </a:r>
                      <a:r>
                        <a:rPr lang="en-US" dirty="0"/>
                        <a:t>=0.001; accuracy=0.92)</a:t>
                      </a:r>
                    </a:p>
                  </a:txBody>
                  <a:tcPr/>
                </a:tc>
                <a:extLst>
                  <a:ext uri="{0D108BD9-81ED-4DB2-BD59-A6C34878D82A}">
                    <a16:rowId xmlns:a16="http://schemas.microsoft.com/office/drawing/2014/main" val="1179813779"/>
                  </a:ext>
                </a:extLst>
              </a:tr>
              <a:tr h="2122192">
                <a:tc>
                  <a:txBody>
                    <a:bodyPr/>
                    <a:lstStyle/>
                    <a:p>
                      <a:endParaRPr lang="en-US" dirty="0"/>
                    </a:p>
                  </a:txBody>
                  <a:tcPr/>
                </a:tc>
                <a:tc>
                  <a:txBody>
                    <a:bodyPr/>
                    <a:lstStyle/>
                    <a:p>
                      <a:r>
                        <a:rPr lang="en-US" dirty="0"/>
                        <a:t>Lid properly placed</a:t>
                      </a:r>
                    </a:p>
                  </a:txBody>
                  <a:tcPr/>
                </a:tc>
                <a:tc>
                  <a:txBody>
                    <a:bodyPr/>
                    <a:lstStyle/>
                    <a:p>
                      <a:r>
                        <a:rPr lang="en-US" dirty="0"/>
                        <a:t>Lid properly placed (successful)</a:t>
                      </a:r>
                    </a:p>
                  </a:txBody>
                  <a:tcPr/>
                </a:tc>
                <a:extLst>
                  <a:ext uri="{0D108BD9-81ED-4DB2-BD59-A6C34878D82A}">
                    <a16:rowId xmlns:a16="http://schemas.microsoft.com/office/drawing/2014/main" val="1594705482"/>
                  </a:ext>
                </a:extLst>
              </a:tr>
              <a:tr h="2035834">
                <a:tc>
                  <a:txBody>
                    <a:bodyPr/>
                    <a:lstStyle/>
                    <a:p>
                      <a:endParaRPr lang="en-US"/>
                    </a:p>
                  </a:txBody>
                  <a:tcPr/>
                </a:tc>
                <a:tc>
                  <a:txBody>
                    <a:bodyPr/>
                    <a:lstStyle/>
                    <a:p>
                      <a:r>
                        <a:rPr lang="en-US" dirty="0"/>
                        <a:t>Lid</a:t>
                      </a:r>
                    </a:p>
                  </a:txBody>
                  <a:tcPr/>
                </a:tc>
                <a:tc>
                  <a:txBody>
                    <a:bodyPr/>
                    <a:lstStyle/>
                    <a:p>
                      <a:r>
                        <a:rPr lang="en-US" dirty="0"/>
                        <a:t>Lid open (successful)</a:t>
                      </a:r>
                    </a:p>
                  </a:txBody>
                  <a:tcPr/>
                </a:tc>
                <a:extLst>
                  <a:ext uri="{0D108BD9-81ED-4DB2-BD59-A6C34878D82A}">
                    <a16:rowId xmlns:a16="http://schemas.microsoft.com/office/drawing/2014/main" val="1291675688"/>
                  </a:ext>
                </a:extLst>
              </a:tr>
            </a:tbl>
          </a:graphicData>
        </a:graphic>
      </p:graphicFrame>
      <p:pic>
        <p:nvPicPr>
          <p:cNvPr id="10" name="Picture 9">
            <a:extLst>
              <a:ext uri="{FF2B5EF4-FFF2-40B4-BE49-F238E27FC236}">
                <a16:creationId xmlns:a16="http://schemas.microsoft.com/office/drawing/2014/main" id="{A3728B35-CAC6-BD76-4C28-30E295633AC5}"/>
              </a:ext>
            </a:extLst>
          </p:cNvPr>
          <p:cNvPicPr>
            <a:picLocks noChangeAspect="1"/>
          </p:cNvPicPr>
          <p:nvPr/>
        </p:nvPicPr>
        <p:blipFill>
          <a:blip r:embed="rId2"/>
          <a:stretch>
            <a:fillRect/>
          </a:stretch>
        </p:blipFill>
        <p:spPr>
          <a:xfrm>
            <a:off x="667112" y="4732170"/>
            <a:ext cx="2667000" cy="2000250"/>
          </a:xfrm>
          <a:prstGeom prst="rect">
            <a:avLst/>
          </a:prstGeom>
        </p:spPr>
      </p:pic>
      <p:pic>
        <p:nvPicPr>
          <p:cNvPr id="4" name="Picture 3">
            <a:extLst>
              <a:ext uri="{FF2B5EF4-FFF2-40B4-BE49-F238E27FC236}">
                <a16:creationId xmlns:a16="http://schemas.microsoft.com/office/drawing/2014/main" id="{60979002-5719-EF69-6297-E14A60D77496}"/>
              </a:ext>
            </a:extLst>
          </p:cNvPr>
          <p:cNvPicPr>
            <a:picLocks noChangeAspect="1"/>
          </p:cNvPicPr>
          <p:nvPr/>
        </p:nvPicPr>
        <p:blipFill>
          <a:blip r:embed="rId3"/>
          <a:stretch>
            <a:fillRect/>
          </a:stretch>
        </p:blipFill>
        <p:spPr>
          <a:xfrm>
            <a:off x="545623" y="2611689"/>
            <a:ext cx="2909977" cy="2182483"/>
          </a:xfrm>
          <a:prstGeom prst="rect">
            <a:avLst/>
          </a:prstGeom>
        </p:spPr>
      </p:pic>
    </p:spTree>
    <p:extLst>
      <p:ext uri="{BB962C8B-B14F-4D97-AF65-F5344CB8AC3E}">
        <p14:creationId xmlns:p14="http://schemas.microsoft.com/office/powerpoint/2010/main" val="23221180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BC1C0-1D90-FEF9-3149-02DD7209806F}"/>
              </a:ext>
            </a:extLst>
          </p:cNvPr>
          <p:cNvSpPr>
            <a:spLocks noGrp="1"/>
          </p:cNvSpPr>
          <p:nvPr>
            <p:ph type="title"/>
          </p:nvPr>
        </p:nvSpPr>
        <p:spPr>
          <a:xfrm>
            <a:off x="667112" y="125580"/>
            <a:ext cx="10515600" cy="1325563"/>
          </a:xfrm>
        </p:spPr>
        <p:txBody>
          <a:bodyPr/>
          <a:lstStyle/>
          <a:p>
            <a:r>
              <a:rPr lang="en-US" dirty="0"/>
              <a:t>Part 3: Study 2 (Failed test cases)</a:t>
            </a:r>
          </a:p>
        </p:txBody>
      </p:sp>
      <p:graphicFrame>
        <p:nvGraphicFramePr>
          <p:cNvPr id="5" name="Content Placeholder 4">
            <a:extLst>
              <a:ext uri="{FF2B5EF4-FFF2-40B4-BE49-F238E27FC236}">
                <a16:creationId xmlns:a16="http://schemas.microsoft.com/office/drawing/2014/main" id="{5EEA50E3-6BD5-3C76-5C99-C6EC15CE0607}"/>
              </a:ext>
            </a:extLst>
          </p:cNvPr>
          <p:cNvGraphicFramePr>
            <a:graphicFrameLocks noGrp="1"/>
          </p:cNvGraphicFramePr>
          <p:nvPr>
            <p:ph idx="1"/>
            <p:extLst>
              <p:ext uri="{D42A27DB-BD31-4B8C-83A1-F6EECF244321}">
                <p14:modId xmlns:p14="http://schemas.microsoft.com/office/powerpoint/2010/main" val="3179475054"/>
              </p:ext>
            </p:extLst>
          </p:nvPr>
        </p:nvGraphicFramePr>
        <p:xfrm>
          <a:off x="238665" y="1451143"/>
          <a:ext cx="11714670" cy="5337846"/>
        </p:xfrm>
        <a:graphic>
          <a:graphicData uri="http://schemas.openxmlformats.org/drawingml/2006/table">
            <a:tbl>
              <a:tblPr firstRow="1" bandRow="1">
                <a:tableStyleId>{5C22544A-7EE6-4342-B048-85BDC9FD1C3A}</a:tableStyleId>
              </a:tblPr>
              <a:tblGrid>
                <a:gridCol w="3904890">
                  <a:extLst>
                    <a:ext uri="{9D8B030D-6E8A-4147-A177-3AD203B41FA5}">
                      <a16:colId xmlns:a16="http://schemas.microsoft.com/office/drawing/2014/main" val="2734836743"/>
                    </a:ext>
                  </a:extLst>
                </a:gridCol>
                <a:gridCol w="3904890">
                  <a:extLst>
                    <a:ext uri="{9D8B030D-6E8A-4147-A177-3AD203B41FA5}">
                      <a16:colId xmlns:a16="http://schemas.microsoft.com/office/drawing/2014/main" val="3383992735"/>
                    </a:ext>
                  </a:extLst>
                </a:gridCol>
                <a:gridCol w="3904890">
                  <a:extLst>
                    <a:ext uri="{9D8B030D-6E8A-4147-A177-3AD203B41FA5}">
                      <a16:colId xmlns:a16="http://schemas.microsoft.com/office/drawing/2014/main" val="2165711200"/>
                    </a:ext>
                  </a:extLst>
                </a:gridCol>
              </a:tblGrid>
              <a:tr h="1179820">
                <a:tc>
                  <a:txBody>
                    <a:bodyPr/>
                    <a:lstStyle/>
                    <a:p>
                      <a:r>
                        <a:rPr lang="en-US" dirty="0"/>
                        <a:t>Image (227 x 227)</a:t>
                      </a:r>
                    </a:p>
                  </a:txBody>
                  <a:tcPr/>
                </a:tc>
                <a:tc>
                  <a:txBody>
                    <a:bodyPr/>
                    <a:lstStyle/>
                    <a:p>
                      <a:r>
                        <a:rPr lang="en-US" dirty="0"/>
                        <a:t>Class name</a:t>
                      </a:r>
                    </a:p>
                  </a:txBody>
                  <a:tcPr/>
                </a:tc>
                <a:tc>
                  <a:txBody>
                    <a:bodyPr/>
                    <a:lstStyle/>
                    <a:p>
                      <a:r>
                        <a:rPr lang="en-US" dirty="0"/>
                        <a:t>bottle_net2</a:t>
                      </a:r>
                    </a:p>
                    <a:p>
                      <a:r>
                        <a:rPr lang="en-US" dirty="0"/>
                        <a:t>(#epochs=5; </a:t>
                      </a:r>
                      <a:r>
                        <a:rPr lang="en-US" dirty="0" err="1"/>
                        <a:t>minbatchsize</a:t>
                      </a:r>
                      <a:r>
                        <a:rPr lang="en-US" dirty="0"/>
                        <a:t>=16; </a:t>
                      </a:r>
                      <a:r>
                        <a:rPr lang="en-US" dirty="0" err="1"/>
                        <a:t>learningrate</a:t>
                      </a:r>
                      <a:r>
                        <a:rPr lang="en-US" dirty="0"/>
                        <a:t>=0.001; accuracy=0.92)</a:t>
                      </a:r>
                    </a:p>
                  </a:txBody>
                  <a:tcPr/>
                </a:tc>
                <a:extLst>
                  <a:ext uri="{0D108BD9-81ED-4DB2-BD59-A6C34878D82A}">
                    <a16:rowId xmlns:a16="http://schemas.microsoft.com/office/drawing/2014/main" val="1179813779"/>
                  </a:ext>
                </a:extLst>
              </a:tr>
              <a:tr h="2122192">
                <a:tc>
                  <a:txBody>
                    <a:bodyPr/>
                    <a:lstStyle/>
                    <a:p>
                      <a:endParaRPr lang="en-US" dirty="0"/>
                    </a:p>
                  </a:txBody>
                  <a:tcPr/>
                </a:tc>
                <a:tc>
                  <a:txBody>
                    <a:bodyPr/>
                    <a:lstStyle/>
                    <a:p>
                      <a:r>
                        <a:rPr lang="en-US" dirty="0"/>
                        <a:t>Lid open</a:t>
                      </a:r>
                    </a:p>
                  </a:txBody>
                  <a:tcPr/>
                </a:tc>
                <a:tc>
                  <a:txBody>
                    <a:bodyPr/>
                    <a:lstStyle/>
                    <a:p>
                      <a:r>
                        <a:rPr lang="en-US" dirty="0"/>
                        <a:t>Lid properly placed (failed)</a:t>
                      </a:r>
                    </a:p>
                    <a:p>
                      <a:endParaRPr lang="en-US" dirty="0"/>
                    </a:p>
                    <a:p>
                      <a:r>
                        <a:rPr lang="en-US" dirty="0"/>
                        <a:t>Cap was slightly open. It couldn’t differentiate between slightly open and properly placed. This could be due to a lack of data surrounding this test case.</a:t>
                      </a:r>
                    </a:p>
                  </a:txBody>
                  <a:tcPr/>
                </a:tc>
                <a:extLst>
                  <a:ext uri="{0D108BD9-81ED-4DB2-BD59-A6C34878D82A}">
                    <a16:rowId xmlns:a16="http://schemas.microsoft.com/office/drawing/2014/main" val="1594705482"/>
                  </a:ext>
                </a:extLst>
              </a:tr>
              <a:tr h="2035834">
                <a:tc>
                  <a:txBody>
                    <a:bodyPr/>
                    <a:lstStyle/>
                    <a:p>
                      <a:endParaRPr lang="en-US"/>
                    </a:p>
                  </a:txBody>
                  <a:tcPr/>
                </a:tc>
                <a:tc>
                  <a:txBody>
                    <a:bodyPr/>
                    <a:lstStyle/>
                    <a:p>
                      <a:r>
                        <a:rPr lang="en-US" dirty="0"/>
                        <a:t>Lid properly placed</a:t>
                      </a:r>
                    </a:p>
                  </a:txBody>
                  <a:tcPr/>
                </a:tc>
                <a:tc>
                  <a:txBody>
                    <a:bodyPr/>
                    <a:lstStyle/>
                    <a:p>
                      <a:r>
                        <a:rPr lang="en-US" dirty="0"/>
                        <a:t>Lid open (failed)</a:t>
                      </a:r>
                    </a:p>
                    <a:p>
                      <a:endParaRPr lang="en-US" dirty="0"/>
                    </a:p>
                    <a:p>
                      <a:r>
                        <a:rPr lang="en-US" dirty="0"/>
                        <a:t>Cap was properly placed and the lid was closed. This likely failed because the image shows the bottle from the back and the model was mostly trained from the front.</a:t>
                      </a:r>
                    </a:p>
                  </a:txBody>
                  <a:tcPr/>
                </a:tc>
                <a:extLst>
                  <a:ext uri="{0D108BD9-81ED-4DB2-BD59-A6C34878D82A}">
                    <a16:rowId xmlns:a16="http://schemas.microsoft.com/office/drawing/2014/main" val="1291675688"/>
                  </a:ext>
                </a:extLst>
              </a:tr>
            </a:tbl>
          </a:graphicData>
        </a:graphic>
      </p:graphicFrame>
      <p:pic>
        <p:nvPicPr>
          <p:cNvPr id="6" name="Picture 5">
            <a:extLst>
              <a:ext uri="{FF2B5EF4-FFF2-40B4-BE49-F238E27FC236}">
                <a16:creationId xmlns:a16="http://schemas.microsoft.com/office/drawing/2014/main" id="{838800BA-1BDF-EA01-F2CF-672FC80F4D1E}"/>
              </a:ext>
            </a:extLst>
          </p:cNvPr>
          <p:cNvPicPr>
            <a:picLocks noChangeAspect="1"/>
          </p:cNvPicPr>
          <p:nvPr/>
        </p:nvPicPr>
        <p:blipFill>
          <a:blip r:embed="rId2"/>
          <a:stretch>
            <a:fillRect/>
          </a:stretch>
        </p:blipFill>
        <p:spPr>
          <a:xfrm>
            <a:off x="447477" y="2627136"/>
            <a:ext cx="2806712" cy="2105034"/>
          </a:xfrm>
          <a:prstGeom prst="rect">
            <a:avLst/>
          </a:prstGeom>
        </p:spPr>
      </p:pic>
      <p:pic>
        <p:nvPicPr>
          <p:cNvPr id="8" name="Picture 7">
            <a:extLst>
              <a:ext uri="{FF2B5EF4-FFF2-40B4-BE49-F238E27FC236}">
                <a16:creationId xmlns:a16="http://schemas.microsoft.com/office/drawing/2014/main" id="{2C06C98C-8E9C-3B39-FF4D-B60B93841D3D}"/>
              </a:ext>
            </a:extLst>
          </p:cNvPr>
          <p:cNvPicPr>
            <a:picLocks noChangeAspect="1"/>
          </p:cNvPicPr>
          <p:nvPr/>
        </p:nvPicPr>
        <p:blipFill>
          <a:blip r:embed="rId3"/>
          <a:stretch>
            <a:fillRect/>
          </a:stretch>
        </p:blipFill>
        <p:spPr>
          <a:xfrm>
            <a:off x="517333" y="4768451"/>
            <a:ext cx="2667000" cy="2000250"/>
          </a:xfrm>
          <a:prstGeom prst="rect">
            <a:avLst/>
          </a:prstGeom>
        </p:spPr>
      </p:pic>
    </p:spTree>
    <p:extLst>
      <p:ext uri="{BB962C8B-B14F-4D97-AF65-F5344CB8AC3E}">
        <p14:creationId xmlns:p14="http://schemas.microsoft.com/office/powerpoint/2010/main" val="1684798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BC1C0-1D90-FEF9-3149-02DD7209806F}"/>
              </a:ext>
            </a:extLst>
          </p:cNvPr>
          <p:cNvSpPr>
            <a:spLocks noGrp="1"/>
          </p:cNvSpPr>
          <p:nvPr>
            <p:ph type="title"/>
          </p:nvPr>
        </p:nvSpPr>
        <p:spPr>
          <a:xfrm>
            <a:off x="667112" y="125580"/>
            <a:ext cx="10515600" cy="1325563"/>
          </a:xfrm>
        </p:spPr>
        <p:txBody>
          <a:bodyPr/>
          <a:lstStyle/>
          <a:p>
            <a:r>
              <a:rPr lang="en-US" dirty="0"/>
              <a:t>Part 3: Study 2 (Failed test cases)</a:t>
            </a:r>
          </a:p>
        </p:txBody>
      </p:sp>
      <p:graphicFrame>
        <p:nvGraphicFramePr>
          <p:cNvPr id="5" name="Content Placeholder 4">
            <a:extLst>
              <a:ext uri="{FF2B5EF4-FFF2-40B4-BE49-F238E27FC236}">
                <a16:creationId xmlns:a16="http://schemas.microsoft.com/office/drawing/2014/main" id="{5EEA50E3-6BD5-3C76-5C99-C6EC15CE0607}"/>
              </a:ext>
            </a:extLst>
          </p:cNvPr>
          <p:cNvGraphicFramePr>
            <a:graphicFrameLocks noGrp="1"/>
          </p:cNvGraphicFramePr>
          <p:nvPr>
            <p:ph idx="1"/>
            <p:extLst>
              <p:ext uri="{D42A27DB-BD31-4B8C-83A1-F6EECF244321}">
                <p14:modId xmlns:p14="http://schemas.microsoft.com/office/powerpoint/2010/main" val="283645135"/>
              </p:ext>
            </p:extLst>
          </p:nvPr>
        </p:nvGraphicFramePr>
        <p:xfrm>
          <a:off x="238665" y="1451143"/>
          <a:ext cx="11714670" cy="5337846"/>
        </p:xfrm>
        <a:graphic>
          <a:graphicData uri="http://schemas.openxmlformats.org/drawingml/2006/table">
            <a:tbl>
              <a:tblPr firstRow="1" bandRow="1">
                <a:tableStyleId>{5C22544A-7EE6-4342-B048-85BDC9FD1C3A}</a:tableStyleId>
              </a:tblPr>
              <a:tblGrid>
                <a:gridCol w="3904890">
                  <a:extLst>
                    <a:ext uri="{9D8B030D-6E8A-4147-A177-3AD203B41FA5}">
                      <a16:colId xmlns:a16="http://schemas.microsoft.com/office/drawing/2014/main" val="2734836743"/>
                    </a:ext>
                  </a:extLst>
                </a:gridCol>
                <a:gridCol w="3904890">
                  <a:extLst>
                    <a:ext uri="{9D8B030D-6E8A-4147-A177-3AD203B41FA5}">
                      <a16:colId xmlns:a16="http://schemas.microsoft.com/office/drawing/2014/main" val="3383992735"/>
                    </a:ext>
                  </a:extLst>
                </a:gridCol>
                <a:gridCol w="3904890">
                  <a:extLst>
                    <a:ext uri="{9D8B030D-6E8A-4147-A177-3AD203B41FA5}">
                      <a16:colId xmlns:a16="http://schemas.microsoft.com/office/drawing/2014/main" val="2165711200"/>
                    </a:ext>
                  </a:extLst>
                </a:gridCol>
              </a:tblGrid>
              <a:tr h="1179820">
                <a:tc>
                  <a:txBody>
                    <a:bodyPr/>
                    <a:lstStyle/>
                    <a:p>
                      <a:r>
                        <a:rPr lang="en-US" dirty="0"/>
                        <a:t>Image (227 x 227)</a:t>
                      </a:r>
                    </a:p>
                  </a:txBody>
                  <a:tcPr/>
                </a:tc>
                <a:tc>
                  <a:txBody>
                    <a:bodyPr/>
                    <a:lstStyle/>
                    <a:p>
                      <a:r>
                        <a:rPr lang="en-US" dirty="0"/>
                        <a:t>Class name</a:t>
                      </a:r>
                    </a:p>
                  </a:txBody>
                  <a:tcPr/>
                </a:tc>
                <a:tc>
                  <a:txBody>
                    <a:bodyPr/>
                    <a:lstStyle/>
                    <a:p>
                      <a:r>
                        <a:rPr lang="en-US" dirty="0"/>
                        <a:t>bottle_net2</a:t>
                      </a:r>
                    </a:p>
                    <a:p>
                      <a:r>
                        <a:rPr lang="en-US" dirty="0"/>
                        <a:t>(#epochs=5; </a:t>
                      </a:r>
                      <a:r>
                        <a:rPr lang="en-US" dirty="0" err="1"/>
                        <a:t>minbatchsize</a:t>
                      </a:r>
                      <a:r>
                        <a:rPr lang="en-US" dirty="0"/>
                        <a:t>=16; </a:t>
                      </a:r>
                      <a:r>
                        <a:rPr lang="en-US" dirty="0" err="1"/>
                        <a:t>learningrate</a:t>
                      </a:r>
                      <a:r>
                        <a:rPr lang="en-US" dirty="0"/>
                        <a:t>=0.001; accuracy=0.92)</a:t>
                      </a:r>
                    </a:p>
                  </a:txBody>
                  <a:tcPr/>
                </a:tc>
                <a:extLst>
                  <a:ext uri="{0D108BD9-81ED-4DB2-BD59-A6C34878D82A}">
                    <a16:rowId xmlns:a16="http://schemas.microsoft.com/office/drawing/2014/main" val="1179813779"/>
                  </a:ext>
                </a:extLst>
              </a:tr>
              <a:tr h="2122192">
                <a:tc>
                  <a:txBody>
                    <a:bodyPr/>
                    <a:lstStyle/>
                    <a:p>
                      <a:endParaRPr lang="en-US" dirty="0"/>
                    </a:p>
                  </a:txBody>
                  <a:tcPr/>
                </a:tc>
                <a:tc>
                  <a:txBody>
                    <a:bodyPr/>
                    <a:lstStyle/>
                    <a:p>
                      <a:r>
                        <a:rPr lang="en-US" dirty="0"/>
                        <a:t>Lid misaligned</a:t>
                      </a:r>
                    </a:p>
                  </a:txBody>
                  <a:tcPr/>
                </a:tc>
                <a:tc>
                  <a:txBody>
                    <a:bodyPr/>
                    <a:lstStyle/>
                    <a:p>
                      <a:r>
                        <a:rPr lang="en-US" dirty="0"/>
                        <a:t>Lid open (failed)</a:t>
                      </a:r>
                    </a:p>
                    <a:p>
                      <a:endParaRPr lang="en-US" dirty="0"/>
                    </a:p>
                    <a:p>
                      <a:r>
                        <a:rPr lang="en-US" dirty="0"/>
                        <a:t>This image likely failed because it was unable to differentiate between lid open and misaligned due to the orientation of the cap.</a:t>
                      </a:r>
                    </a:p>
                  </a:txBody>
                  <a:tcPr/>
                </a:tc>
                <a:extLst>
                  <a:ext uri="{0D108BD9-81ED-4DB2-BD59-A6C34878D82A}">
                    <a16:rowId xmlns:a16="http://schemas.microsoft.com/office/drawing/2014/main" val="1594705482"/>
                  </a:ext>
                </a:extLst>
              </a:tr>
              <a:tr h="2035834">
                <a:tc>
                  <a:txBody>
                    <a:bodyPr/>
                    <a:lstStyle/>
                    <a:p>
                      <a:endParaRPr lang="en-US"/>
                    </a:p>
                  </a:txBody>
                  <a:tcPr/>
                </a:tc>
                <a:tc>
                  <a:txBody>
                    <a:bodyPr/>
                    <a:lstStyle/>
                    <a:p>
                      <a:r>
                        <a:rPr lang="en-US" dirty="0"/>
                        <a:t>Lid misaligned</a:t>
                      </a:r>
                    </a:p>
                  </a:txBody>
                  <a:tcPr/>
                </a:tc>
                <a:tc>
                  <a:txBody>
                    <a:bodyPr/>
                    <a:lstStyle/>
                    <a:p>
                      <a:r>
                        <a:rPr lang="en-US" dirty="0"/>
                        <a:t>Lid missing (failed)</a:t>
                      </a:r>
                    </a:p>
                    <a:p>
                      <a:endParaRPr lang="en-US" dirty="0"/>
                    </a:p>
                    <a:p>
                      <a:r>
                        <a:rPr lang="en-US" dirty="0"/>
                        <a:t>This image likely failed because it was unable to differentiate between lid misaligned and lid missing. This could be because the cap looks mostly off.</a:t>
                      </a:r>
                    </a:p>
                  </a:txBody>
                  <a:tcPr/>
                </a:tc>
                <a:extLst>
                  <a:ext uri="{0D108BD9-81ED-4DB2-BD59-A6C34878D82A}">
                    <a16:rowId xmlns:a16="http://schemas.microsoft.com/office/drawing/2014/main" val="1291675688"/>
                  </a:ext>
                </a:extLst>
              </a:tr>
            </a:tbl>
          </a:graphicData>
        </a:graphic>
      </p:graphicFrame>
      <p:pic>
        <p:nvPicPr>
          <p:cNvPr id="6" name="Picture 5">
            <a:extLst>
              <a:ext uri="{FF2B5EF4-FFF2-40B4-BE49-F238E27FC236}">
                <a16:creationId xmlns:a16="http://schemas.microsoft.com/office/drawing/2014/main" id="{CE55BA80-A0B5-A075-F925-851F8227E1C5}"/>
              </a:ext>
            </a:extLst>
          </p:cNvPr>
          <p:cNvPicPr>
            <a:picLocks noChangeAspect="1"/>
          </p:cNvPicPr>
          <p:nvPr/>
        </p:nvPicPr>
        <p:blipFill>
          <a:blip r:embed="rId2"/>
          <a:stretch>
            <a:fillRect/>
          </a:stretch>
        </p:blipFill>
        <p:spPr>
          <a:xfrm>
            <a:off x="472509" y="2561619"/>
            <a:ext cx="2808573" cy="2106430"/>
          </a:xfrm>
          <a:prstGeom prst="rect">
            <a:avLst/>
          </a:prstGeom>
        </p:spPr>
      </p:pic>
      <p:pic>
        <p:nvPicPr>
          <p:cNvPr id="8" name="Picture 7">
            <a:extLst>
              <a:ext uri="{FF2B5EF4-FFF2-40B4-BE49-F238E27FC236}">
                <a16:creationId xmlns:a16="http://schemas.microsoft.com/office/drawing/2014/main" id="{A72C7544-F473-E389-3868-233E8EEFF22D}"/>
              </a:ext>
            </a:extLst>
          </p:cNvPr>
          <p:cNvPicPr>
            <a:picLocks noChangeAspect="1"/>
          </p:cNvPicPr>
          <p:nvPr/>
        </p:nvPicPr>
        <p:blipFill>
          <a:blip r:embed="rId3"/>
          <a:stretch>
            <a:fillRect/>
          </a:stretch>
        </p:blipFill>
        <p:spPr>
          <a:xfrm>
            <a:off x="389964" y="4679162"/>
            <a:ext cx="3213847" cy="2410385"/>
          </a:xfrm>
          <a:prstGeom prst="rect">
            <a:avLst/>
          </a:prstGeom>
        </p:spPr>
      </p:pic>
    </p:spTree>
    <p:extLst>
      <p:ext uri="{BB962C8B-B14F-4D97-AF65-F5344CB8AC3E}">
        <p14:creationId xmlns:p14="http://schemas.microsoft.com/office/powerpoint/2010/main" val="1949548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8009-9194-0E0E-4DFB-670D0C8C208F}"/>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7F5BF14-F909-CC10-5A36-293F9C03CE4B}"/>
              </a:ext>
            </a:extLst>
          </p:cNvPr>
          <p:cNvSpPr>
            <a:spLocks noGrp="1"/>
          </p:cNvSpPr>
          <p:nvPr>
            <p:ph idx="1"/>
          </p:nvPr>
        </p:nvSpPr>
        <p:spPr/>
        <p:txBody>
          <a:bodyPr>
            <a:normAutofit lnSpcReduction="10000"/>
          </a:bodyPr>
          <a:lstStyle/>
          <a:p>
            <a:r>
              <a:rPr lang="en-US" dirty="0"/>
              <a:t>The optimal number of epochs was 5. The model was underfitting with 3 epochs and overfitting with 10 epochs. Even though the accuracy with 5 epochs came out to be 92%, it didn’t generalize well enough because during video testing the bottle had to held in a specific orientation for it to make the right classification. In general, lid missing class provided the maximum accuracy. This is likely because this class was the most easily distinguishable from other classes. The test cases where the lid was misaligned failed almost all the time during video testing. The reason for this is unknown since the model never made this classification even after having held the bottle in multiple different orientation. For future work, the model would need to be trained with more data for more accurate results.</a:t>
            </a:r>
          </a:p>
        </p:txBody>
      </p:sp>
    </p:spTree>
    <p:extLst>
      <p:ext uri="{BB962C8B-B14F-4D97-AF65-F5344CB8AC3E}">
        <p14:creationId xmlns:p14="http://schemas.microsoft.com/office/powerpoint/2010/main" val="2669483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73EAB-1353-A39C-AFE3-0DF199CE4DC4}"/>
              </a:ext>
            </a:extLst>
          </p:cNvPr>
          <p:cNvSpPr>
            <a:spLocks noGrp="1"/>
          </p:cNvSpPr>
          <p:nvPr>
            <p:ph type="title"/>
          </p:nvPr>
        </p:nvSpPr>
        <p:spPr/>
        <p:txBody>
          <a:bodyPr/>
          <a:lstStyle/>
          <a:p>
            <a:r>
              <a:rPr lang="en-US" dirty="0"/>
              <a:t>Appendix</a:t>
            </a:r>
          </a:p>
        </p:txBody>
      </p:sp>
      <p:sp>
        <p:nvSpPr>
          <p:cNvPr id="3" name="Content Placeholder 2">
            <a:extLst>
              <a:ext uri="{FF2B5EF4-FFF2-40B4-BE49-F238E27FC236}">
                <a16:creationId xmlns:a16="http://schemas.microsoft.com/office/drawing/2014/main" id="{6517ED6B-4788-0557-4FDA-07B56A062449}"/>
              </a:ext>
            </a:extLst>
          </p:cNvPr>
          <p:cNvSpPr>
            <a:spLocks noGrp="1"/>
          </p:cNvSpPr>
          <p:nvPr>
            <p:ph idx="1"/>
          </p:nvPr>
        </p:nvSpPr>
        <p:spPr>
          <a:xfrm>
            <a:off x="838200" y="1825625"/>
            <a:ext cx="10376647" cy="4351338"/>
          </a:xfrm>
        </p:spPr>
        <p:txBody>
          <a:bodyPr>
            <a:normAutofit fontScale="85000" lnSpcReduction="20000"/>
          </a:bodyPr>
          <a:lstStyle/>
          <a:p>
            <a:r>
              <a:rPr lang="en-US" sz="1800" b="0" i="0" dirty="0">
                <a:solidFill>
                  <a:srgbClr val="008013"/>
                </a:solidFill>
                <a:effectLst/>
                <a:latin typeface="Menlo"/>
              </a:rPr>
              <a:t>% load training data</a:t>
            </a:r>
            <a:endParaRPr lang="en-US" sz="1800" b="0" i="0" dirty="0">
              <a:effectLst/>
              <a:latin typeface="Menlo"/>
            </a:endParaRPr>
          </a:p>
          <a:p>
            <a:r>
              <a:rPr lang="en-US" sz="1800" b="0" i="0" dirty="0" err="1">
                <a:effectLst/>
                <a:latin typeface="Menlo"/>
              </a:rPr>
              <a:t>training_data</a:t>
            </a:r>
            <a:r>
              <a:rPr lang="en-US" sz="1800" b="0" i="0" dirty="0">
                <a:effectLst/>
                <a:latin typeface="Menlo"/>
              </a:rPr>
              <a:t> = </a:t>
            </a:r>
            <a:r>
              <a:rPr lang="en-US" sz="1800" b="0" i="0" dirty="0">
                <a:solidFill>
                  <a:srgbClr val="A709F5"/>
                </a:solidFill>
                <a:effectLst/>
                <a:latin typeface="Menlo"/>
              </a:rPr>
              <a:t>"C:/Users/mansi/OneDrive/Desktop/CMPSC 497/lab10_training_data"</a:t>
            </a:r>
            <a:r>
              <a:rPr lang="en-US" sz="1800" b="0" i="0" dirty="0">
                <a:effectLst/>
                <a:latin typeface="Menlo"/>
              </a:rPr>
              <a:t>;</a:t>
            </a:r>
          </a:p>
          <a:p>
            <a:r>
              <a:rPr lang="en-US" sz="1800" b="0" i="0" dirty="0" err="1">
                <a:effectLst/>
                <a:latin typeface="Menlo"/>
              </a:rPr>
              <a:t>allImages</a:t>
            </a:r>
            <a:r>
              <a:rPr lang="en-US" sz="1800" b="0" i="0" dirty="0">
                <a:effectLst/>
                <a:latin typeface="Menlo"/>
              </a:rPr>
              <a:t> = </a:t>
            </a:r>
            <a:r>
              <a:rPr lang="en-US" sz="1800" b="0" i="0" dirty="0" err="1">
                <a:effectLst/>
                <a:latin typeface="Menlo"/>
              </a:rPr>
              <a:t>imageDatastore</a:t>
            </a:r>
            <a:r>
              <a:rPr lang="en-US" sz="1800" b="0" i="0" dirty="0">
                <a:effectLst/>
                <a:latin typeface="Menlo"/>
              </a:rPr>
              <a:t>(</a:t>
            </a:r>
            <a:r>
              <a:rPr lang="en-US" sz="1800" b="0" i="0" dirty="0" err="1">
                <a:effectLst/>
                <a:latin typeface="Menlo"/>
              </a:rPr>
              <a:t>training_data</a:t>
            </a:r>
            <a:r>
              <a:rPr lang="en-US" sz="1800" b="0" i="0" dirty="0">
                <a:effectLst/>
                <a:latin typeface="Menlo"/>
              </a:rPr>
              <a:t>, </a:t>
            </a:r>
            <a:r>
              <a:rPr lang="en-US" sz="1800" b="0" i="0" dirty="0">
                <a:solidFill>
                  <a:srgbClr val="A709F5"/>
                </a:solidFill>
                <a:effectLst/>
                <a:latin typeface="Menlo"/>
              </a:rPr>
              <a:t>'</a:t>
            </a:r>
            <a:r>
              <a:rPr lang="en-US" sz="1800" b="0" i="0" dirty="0" err="1">
                <a:solidFill>
                  <a:srgbClr val="A709F5"/>
                </a:solidFill>
                <a:effectLst/>
                <a:latin typeface="Menlo"/>
              </a:rPr>
              <a:t>IncludeSubfolders</a:t>
            </a:r>
            <a:r>
              <a:rPr lang="en-US" sz="1800" b="0" i="0" dirty="0">
                <a:solidFill>
                  <a:srgbClr val="A709F5"/>
                </a:solidFill>
                <a:effectLst/>
                <a:latin typeface="Menlo"/>
              </a:rPr>
              <a:t>'</a:t>
            </a:r>
            <a:r>
              <a:rPr lang="en-US" sz="1800" b="0" i="0" dirty="0">
                <a:effectLst/>
                <a:latin typeface="Menlo"/>
              </a:rPr>
              <a:t>, true,</a:t>
            </a:r>
            <a:r>
              <a:rPr lang="en-US" sz="1800" b="0" i="0" dirty="0">
                <a:solidFill>
                  <a:srgbClr val="A709F5"/>
                </a:solidFill>
                <a:effectLst/>
                <a:latin typeface="Menlo"/>
              </a:rPr>
              <a:t>'</a:t>
            </a:r>
            <a:r>
              <a:rPr lang="en-US" sz="1800" b="0" i="0" dirty="0" err="1">
                <a:solidFill>
                  <a:srgbClr val="A709F5"/>
                </a:solidFill>
                <a:effectLst/>
                <a:latin typeface="Menlo"/>
              </a:rPr>
              <a:t>LabelSource</a:t>
            </a:r>
            <a:r>
              <a:rPr lang="en-US" sz="1800" b="0" i="0" dirty="0">
                <a:solidFill>
                  <a:srgbClr val="A709F5"/>
                </a:solidFill>
                <a:effectLst/>
                <a:latin typeface="Menlo"/>
              </a:rPr>
              <a:t>'</a:t>
            </a:r>
            <a:r>
              <a:rPr lang="en-US" sz="1800" b="0" i="0" dirty="0">
                <a:effectLst/>
                <a:latin typeface="Menlo"/>
              </a:rPr>
              <a:t>, </a:t>
            </a:r>
            <a:r>
              <a:rPr lang="en-US" sz="1800" b="0" i="0" dirty="0">
                <a:solidFill>
                  <a:srgbClr val="A709F5"/>
                </a:solidFill>
                <a:effectLst/>
                <a:latin typeface="Menlo"/>
              </a:rPr>
              <a:t>'</a:t>
            </a:r>
            <a:r>
              <a:rPr lang="en-US" sz="1800" b="0" i="0" dirty="0" err="1">
                <a:solidFill>
                  <a:srgbClr val="A709F5"/>
                </a:solidFill>
                <a:effectLst/>
                <a:latin typeface="Menlo"/>
              </a:rPr>
              <a:t>foldernames</a:t>
            </a:r>
            <a:r>
              <a:rPr lang="en-US" sz="1800" b="0" i="0" dirty="0">
                <a:solidFill>
                  <a:srgbClr val="A709F5"/>
                </a:solidFill>
                <a:effectLst/>
                <a:latin typeface="Menlo"/>
              </a:rPr>
              <a:t>'</a:t>
            </a:r>
            <a:r>
              <a:rPr lang="en-US" sz="1800" b="0" i="0" dirty="0">
                <a:effectLst/>
                <a:latin typeface="Menlo"/>
              </a:rPr>
              <a:t>);</a:t>
            </a:r>
          </a:p>
          <a:p>
            <a:br>
              <a:rPr lang="en-US" sz="1800" b="0" i="0" dirty="0">
                <a:effectLst/>
                <a:latin typeface="Menlo"/>
              </a:rPr>
            </a:br>
            <a:endParaRPr lang="en-US" sz="1800" b="0" i="0" dirty="0">
              <a:effectLst/>
              <a:latin typeface="Menlo"/>
            </a:endParaRPr>
          </a:p>
          <a:p>
            <a:r>
              <a:rPr lang="en-US" sz="1800" b="0" i="0" dirty="0">
                <a:solidFill>
                  <a:srgbClr val="008013"/>
                </a:solidFill>
                <a:effectLst/>
                <a:latin typeface="Menlo"/>
              </a:rPr>
              <a:t>% split training and test images</a:t>
            </a:r>
            <a:endParaRPr lang="en-US" sz="1800" b="0" i="0" dirty="0">
              <a:effectLst/>
              <a:latin typeface="Menlo"/>
            </a:endParaRPr>
          </a:p>
          <a:p>
            <a:r>
              <a:rPr lang="en-US" sz="1800" b="0" i="0" dirty="0">
                <a:effectLst/>
                <a:latin typeface="Menlo"/>
              </a:rPr>
              <a:t>[</a:t>
            </a:r>
            <a:r>
              <a:rPr lang="en-US" sz="1800" b="0" i="0" dirty="0" err="1">
                <a:effectLst/>
                <a:latin typeface="Menlo"/>
              </a:rPr>
              <a:t>trainingImages</a:t>
            </a:r>
            <a:r>
              <a:rPr lang="en-US" sz="1800" b="0" i="0" dirty="0">
                <a:effectLst/>
                <a:latin typeface="Menlo"/>
              </a:rPr>
              <a:t>, </a:t>
            </a:r>
            <a:r>
              <a:rPr lang="en-US" sz="1800" b="0" i="0" dirty="0" err="1">
                <a:effectLst/>
                <a:latin typeface="Menlo"/>
              </a:rPr>
              <a:t>testImages</a:t>
            </a:r>
            <a:r>
              <a:rPr lang="en-US" sz="1800" b="0" i="0" dirty="0">
                <a:effectLst/>
                <a:latin typeface="Menlo"/>
              </a:rPr>
              <a:t>] = </a:t>
            </a:r>
            <a:r>
              <a:rPr lang="en-US" sz="1800" b="0" i="0" dirty="0" err="1">
                <a:effectLst/>
                <a:latin typeface="Menlo"/>
              </a:rPr>
              <a:t>splitEachLabel</a:t>
            </a:r>
            <a:r>
              <a:rPr lang="en-US" sz="1800" b="0" i="0" dirty="0">
                <a:effectLst/>
                <a:latin typeface="Menlo"/>
              </a:rPr>
              <a:t>(</a:t>
            </a:r>
            <a:r>
              <a:rPr lang="en-US" sz="1800" b="0" i="0" dirty="0" err="1">
                <a:effectLst/>
                <a:latin typeface="Menlo"/>
              </a:rPr>
              <a:t>allImages</a:t>
            </a:r>
            <a:r>
              <a:rPr lang="en-US" sz="1800" b="0" i="0" dirty="0">
                <a:effectLst/>
                <a:latin typeface="Menlo"/>
              </a:rPr>
              <a:t>, 0.8, </a:t>
            </a:r>
            <a:r>
              <a:rPr lang="en-US" sz="1800" b="0" i="0" dirty="0">
                <a:solidFill>
                  <a:srgbClr val="A709F5"/>
                </a:solidFill>
                <a:effectLst/>
                <a:latin typeface="Menlo"/>
              </a:rPr>
              <a:t>'randomize'</a:t>
            </a:r>
            <a:r>
              <a:rPr lang="en-US" sz="1800" b="0" i="0" dirty="0">
                <a:effectLst/>
                <a:latin typeface="Menlo"/>
              </a:rPr>
              <a:t>);</a:t>
            </a:r>
          </a:p>
          <a:p>
            <a:br>
              <a:rPr lang="en-US" sz="1800" b="0" i="0" dirty="0">
                <a:effectLst/>
                <a:latin typeface="Menlo"/>
              </a:rPr>
            </a:br>
            <a:endParaRPr lang="en-US" sz="1800" b="0" i="0" dirty="0">
              <a:effectLst/>
              <a:latin typeface="Menlo"/>
            </a:endParaRPr>
          </a:p>
          <a:p>
            <a:r>
              <a:rPr lang="en-US" sz="1800" b="0" i="0" dirty="0">
                <a:solidFill>
                  <a:srgbClr val="008013"/>
                </a:solidFill>
                <a:effectLst/>
                <a:latin typeface="Menlo"/>
              </a:rPr>
              <a:t>% load </a:t>
            </a:r>
            <a:r>
              <a:rPr lang="en-US" sz="1800" b="0" i="0" dirty="0" err="1">
                <a:solidFill>
                  <a:srgbClr val="008013"/>
                </a:solidFill>
                <a:effectLst/>
                <a:latin typeface="Menlo"/>
              </a:rPr>
              <a:t>alexnet</a:t>
            </a:r>
            <a:endParaRPr lang="en-US" sz="1800" b="0" i="0" dirty="0">
              <a:effectLst/>
              <a:latin typeface="Menlo"/>
            </a:endParaRPr>
          </a:p>
          <a:p>
            <a:r>
              <a:rPr lang="en-US" sz="1800" b="0" i="0" dirty="0" err="1">
                <a:effectLst/>
                <a:latin typeface="Menlo"/>
              </a:rPr>
              <a:t>alex</a:t>
            </a:r>
            <a:r>
              <a:rPr lang="en-US" sz="1800" b="0" i="0" dirty="0">
                <a:effectLst/>
                <a:latin typeface="Menlo"/>
              </a:rPr>
              <a:t> = </a:t>
            </a:r>
            <a:r>
              <a:rPr lang="en-US" sz="1800" b="0" i="0" dirty="0" err="1">
                <a:effectLst/>
                <a:latin typeface="Menlo"/>
              </a:rPr>
              <a:t>alexnet</a:t>
            </a:r>
            <a:r>
              <a:rPr lang="en-US" sz="1800" b="0" i="0" dirty="0">
                <a:effectLst/>
                <a:latin typeface="Menlo"/>
              </a:rPr>
              <a:t>;</a:t>
            </a:r>
          </a:p>
          <a:p>
            <a:r>
              <a:rPr lang="en-US" sz="1800" b="0" i="0" dirty="0">
                <a:effectLst/>
                <a:latin typeface="Menlo"/>
              </a:rPr>
              <a:t>layers = </a:t>
            </a:r>
            <a:r>
              <a:rPr lang="en-US" sz="1800" b="0" i="0" dirty="0" err="1">
                <a:effectLst/>
                <a:latin typeface="Menlo"/>
              </a:rPr>
              <a:t>alex.Layers</a:t>
            </a:r>
            <a:endParaRPr lang="en-US" sz="1800" b="0" i="0" dirty="0">
              <a:effectLst/>
              <a:latin typeface="Menlo"/>
            </a:endParaRPr>
          </a:p>
          <a:p>
            <a:br>
              <a:rPr lang="en-US" sz="1800" b="0" i="0" dirty="0">
                <a:effectLst/>
                <a:latin typeface="Menlo"/>
              </a:rPr>
            </a:br>
            <a:endParaRPr lang="en-US" sz="1800" b="0" i="0" dirty="0">
              <a:effectLst/>
              <a:latin typeface="Menlo"/>
            </a:endParaRPr>
          </a:p>
          <a:p>
            <a:r>
              <a:rPr lang="en-US" sz="1800" b="0" i="0" dirty="0">
                <a:effectLst/>
                <a:latin typeface="Menlo"/>
              </a:rPr>
              <a:t>layers(23) = </a:t>
            </a:r>
            <a:r>
              <a:rPr lang="en-US" sz="1800" b="0" i="0" dirty="0" err="1">
                <a:effectLst/>
                <a:latin typeface="Menlo"/>
              </a:rPr>
              <a:t>fullyConnectedLayer</a:t>
            </a:r>
            <a:r>
              <a:rPr lang="en-US" sz="1800" b="0" i="0" dirty="0">
                <a:effectLst/>
                <a:latin typeface="Menlo"/>
              </a:rPr>
              <a:t>(4);</a:t>
            </a:r>
          </a:p>
          <a:p>
            <a:r>
              <a:rPr lang="en-US" sz="1800" b="0" i="0" dirty="0">
                <a:effectLst/>
                <a:latin typeface="Menlo"/>
              </a:rPr>
              <a:t>layers(25) = </a:t>
            </a:r>
            <a:r>
              <a:rPr lang="en-US" sz="1800" b="0" i="0" dirty="0" err="1">
                <a:effectLst/>
                <a:latin typeface="Menlo"/>
              </a:rPr>
              <a:t>classificationLayer</a:t>
            </a:r>
            <a:endParaRPr lang="en-US" sz="1800" b="0" i="0" dirty="0">
              <a:effectLst/>
              <a:latin typeface="Menlo"/>
            </a:endParaRPr>
          </a:p>
          <a:p>
            <a:pPr marL="0" indent="0">
              <a:buNone/>
            </a:pPr>
            <a:endParaRPr lang="en-US" dirty="0"/>
          </a:p>
        </p:txBody>
      </p:sp>
    </p:spTree>
    <p:extLst>
      <p:ext uri="{BB962C8B-B14F-4D97-AF65-F5344CB8AC3E}">
        <p14:creationId xmlns:p14="http://schemas.microsoft.com/office/powerpoint/2010/main" val="859690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B0AAB-286A-173D-8321-5036A70BA119}"/>
              </a:ext>
            </a:extLst>
          </p:cNvPr>
          <p:cNvSpPr>
            <a:spLocks noGrp="1"/>
          </p:cNvSpPr>
          <p:nvPr>
            <p:ph type="title"/>
          </p:nvPr>
        </p:nvSpPr>
        <p:spPr/>
        <p:txBody>
          <a:bodyPr/>
          <a:lstStyle/>
          <a:p>
            <a:r>
              <a:rPr lang="en-US" dirty="0"/>
              <a:t>Table of Content</a:t>
            </a:r>
          </a:p>
        </p:txBody>
      </p:sp>
      <p:sp>
        <p:nvSpPr>
          <p:cNvPr id="3" name="Content Placeholder 2">
            <a:extLst>
              <a:ext uri="{FF2B5EF4-FFF2-40B4-BE49-F238E27FC236}">
                <a16:creationId xmlns:a16="http://schemas.microsoft.com/office/drawing/2014/main" id="{C3F4BB01-86BB-437F-E9BB-6E4AFD3A41E9}"/>
              </a:ext>
            </a:extLst>
          </p:cNvPr>
          <p:cNvSpPr>
            <a:spLocks noGrp="1"/>
          </p:cNvSpPr>
          <p:nvPr>
            <p:ph idx="1"/>
          </p:nvPr>
        </p:nvSpPr>
        <p:spPr>
          <a:xfrm>
            <a:off x="421341" y="1825625"/>
            <a:ext cx="10932459" cy="4351338"/>
          </a:xfrm>
        </p:spPr>
        <p:txBody>
          <a:bodyPr/>
          <a:lstStyle/>
          <a:p>
            <a:r>
              <a:rPr lang="en-US" dirty="0"/>
              <a:t>Slide 3: Objective</a:t>
            </a:r>
          </a:p>
          <a:p>
            <a:r>
              <a:rPr lang="en-US" dirty="0"/>
              <a:t>Slide 4: Background &amp; Context</a:t>
            </a:r>
          </a:p>
          <a:p>
            <a:r>
              <a:rPr lang="en-US" dirty="0"/>
              <a:t>Slide 5: Dataset Overview</a:t>
            </a:r>
          </a:p>
          <a:p>
            <a:r>
              <a:rPr lang="en-US" dirty="0"/>
              <a:t>Slide 6: Part 1 (Classify images from each class with unmodified </a:t>
            </a:r>
            <a:r>
              <a:rPr lang="en-US" dirty="0" err="1"/>
              <a:t>alexnet</a:t>
            </a:r>
            <a:r>
              <a:rPr lang="en-US" dirty="0"/>
              <a:t>)</a:t>
            </a:r>
          </a:p>
          <a:p>
            <a:r>
              <a:rPr lang="en-US" dirty="0"/>
              <a:t>Slide 7-13: Part 2</a:t>
            </a:r>
          </a:p>
          <a:p>
            <a:r>
              <a:rPr lang="en-US" dirty="0"/>
              <a:t>Slide 14-17: Part 3</a:t>
            </a:r>
          </a:p>
          <a:p>
            <a:r>
              <a:rPr lang="en-US" dirty="0"/>
              <a:t>Slide 18: Conclusion</a:t>
            </a:r>
          </a:p>
          <a:p>
            <a:r>
              <a:rPr lang="en-US" dirty="0"/>
              <a:t>Slide 19-20: Appendix (</a:t>
            </a:r>
            <a:r>
              <a:rPr lang="en-US" dirty="0" err="1"/>
              <a:t>Matlab</a:t>
            </a:r>
            <a:r>
              <a:rPr lang="en-US" dirty="0"/>
              <a:t> code)</a:t>
            </a:r>
          </a:p>
        </p:txBody>
      </p:sp>
    </p:spTree>
    <p:extLst>
      <p:ext uri="{BB962C8B-B14F-4D97-AF65-F5344CB8AC3E}">
        <p14:creationId xmlns:p14="http://schemas.microsoft.com/office/powerpoint/2010/main" val="2008126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BC491-6F89-2906-863E-C75F078D8CA7}"/>
              </a:ext>
            </a:extLst>
          </p:cNvPr>
          <p:cNvSpPr>
            <a:spLocks noGrp="1"/>
          </p:cNvSpPr>
          <p:nvPr>
            <p:ph type="title"/>
          </p:nvPr>
        </p:nvSpPr>
        <p:spPr/>
        <p:txBody>
          <a:bodyPr/>
          <a:lstStyle/>
          <a:p>
            <a:r>
              <a:rPr lang="en-US" dirty="0"/>
              <a:t>Appendix (continued)</a:t>
            </a:r>
          </a:p>
        </p:txBody>
      </p:sp>
      <p:sp>
        <p:nvSpPr>
          <p:cNvPr id="3" name="Content Placeholder 2">
            <a:extLst>
              <a:ext uri="{FF2B5EF4-FFF2-40B4-BE49-F238E27FC236}">
                <a16:creationId xmlns:a16="http://schemas.microsoft.com/office/drawing/2014/main" id="{25F78FCC-CF29-B1A5-B5BE-B327526CD4C9}"/>
              </a:ext>
            </a:extLst>
          </p:cNvPr>
          <p:cNvSpPr>
            <a:spLocks noGrp="1"/>
          </p:cNvSpPr>
          <p:nvPr>
            <p:ph idx="1"/>
          </p:nvPr>
        </p:nvSpPr>
        <p:spPr>
          <a:xfrm>
            <a:off x="475129" y="1825624"/>
            <a:ext cx="10878671" cy="4826187"/>
          </a:xfrm>
        </p:spPr>
        <p:txBody>
          <a:bodyPr>
            <a:normAutofit fontScale="62500" lnSpcReduction="20000"/>
          </a:bodyPr>
          <a:lstStyle/>
          <a:p>
            <a:r>
              <a:rPr lang="en-US" sz="1800" b="0" i="0" dirty="0" err="1">
                <a:effectLst/>
                <a:latin typeface="Menlo"/>
              </a:rPr>
              <a:t>trainingImages.ReadFcn</a:t>
            </a:r>
            <a:r>
              <a:rPr lang="en-US" sz="1800" b="0" i="0" dirty="0">
                <a:effectLst/>
                <a:latin typeface="Menlo"/>
              </a:rPr>
              <a:t> = @readFunctionTrain;</a:t>
            </a:r>
          </a:p>
          <a:p>
            <a:r>
              <a:rPr lang="en-US" sz="1800" b="0" i="0" dirty="0" err="1">
                <a:effectLst/>
                <a:latin typeface="Menlo"/>
              </a:rPr>
              <a:t>testImages.ReadFcn</a:t>
            </a:r>
            <a:r>
              <a:rPr lang="en-US" sz="1800" b="0" i="0" dirty="0">
                <a:effectLst/>
                <a:latin typeface="Menlo"/>
              </a:rPr>
              <a:t> = @readFunctionTrain; </a:t>
            </a:r>
            <a:r>
              <a:rPr lang="en-US" sz="1800" b="0" i="0" dirty="0">
                <a:solidFill>
                  <a:srgbClr val="008013"/>
                </a:solidFill>
                <a:effectLst/>
                <a:latin typeface="Menlo"/>
              </a:rPr>
              <a:t>% resize test images (see </a:t>
            </a:r>
            <a:r>
              <a:rPr lang="en-US" sz="1800" b="0" i="0" dirty="0" err="1">
                <a:solidFill>
                  <a:srgbClr val="008013"/>
                </a:solidFill>
                <a:effectLst/>
                <a:latin typeface="Menlo"/>
              </a:rPr>
              <a:t>fcn</a:t>
            </a:r>
            <a:r>
              <a:rPr lang="en-US" sz="1800" b="0" i="0" dirty="0">
                <a:solidFill>
                  <a:srgbClr val="008013"/>
                </a:solidFill>
                <a:effectLst/>
                <a:latin typeface="Menlo"/>
              </a:rPr>
              <a:t>)</a:t>
            </a:r>
            <a:endParaRPr lang="en-US" sz="1800" b="0" i="0" dirty="0">
              <a:effectLst/>
              <a:latin typeface="Menlo"/>
            </a:endParaRPr>
          </a:p>
          <a:p>
            <a:br>
              <a:rPr lang="en-US" sz="1800" b="0" i="0" dirty="0">
                <a:effectLst/>
                <a:latin typeface="Menlo"/>
              </a:rPr>
            </a:br>
            <a:endParaRPr lang="en-US" sz="1800" b="0" i="0" dirty="0">
              <a:effectLst/>
              <a:latin typeface="Menlo"/>
            </a:endParaRPr>
          </a:p>
          <a:p>
            <a:r>
              <a:rPr lang="en-US" sz="1800" b="0" i="0" dirty="0">
                <a:effectLst/>
                <a:latin typeface="Menlo"/>
              </a:rPr>
              <a:t>options = </a:t>
            </a:r>
            <a:r>
              <a:rPr lang="en-US" sz="1800" b="0" i="0" dirty="0" err="1">
                <a:effectLst/>
                <a:latin typeface="Menlo"/>
              </a:rPr>
              <a:t>trainingOptions</a:t>
            </a:r>
            <a:r>
              <a:rPr lang="en-US" sz="1800" b="0" i="0" dirty="0">
                <a:effectLst/>
                <a:latin typeface="Menlo"/>
              </a:rPr>
              <a:t>(</a:t>
            </a:r>
            <a:r>
              <a:rPr lang="en-US" sz="1800" b="0" i="0" dirty="0">
                <a:solidFill>
                  <a:srgbClr val="A709F5"/>
                </a:solidFill>
                <a:effectLst/>
                <a:latin typeface="Menlo"/>
              </a:rPr>
              <a:t>'</a:t>
            </a:r>
            <a:r>
              <a:rPr lang="en-US" sz="1800" b="0" i="0" dirty="0" err="1">
                <a:solidFill>
                  <a:srgbClr val="A709F5"/>
                </a:solidFill>
                <a:effectLst/>
                <a:latin typeface="Menlo"/>
              </a:rPr>
              <a:t>sgdm</a:t>
            </a:r>
            <a:r>
              <a:rPr lang="en-US" sz="1800" b="0" i="0" dirty="0">
                <a:solidFill>
                  <a:srgbClr val="A709F5"/>
                </a:solidFill>
                <a:effectLst/>
                <a:latin typeface="Menlo"/>
              </a:rPr>
              <a:t>'</a:t>
            </a:r>
            <a:r>
              <a:rPr lang="en-US" sz="1800" b="0" i="0" dirty="0">
                <a:effectLst/>
                <a:latin typeface="Menlo"/>
              </a:rPr>
              <a:t>, </a:t>
            </a:r>
            <a:r>
              <a:rPr lang="en-US" sz="1800" b="0" i="0" dirty="0">
                <a:solidFill>
                  <a:srgbClr val="0E00FF"/>
                </a:solidFill>
                <a:effectLst/>
                <a:latin typeface="Menlo"/>
              </a:rPr>
              <a:t>...</a:t>
            </a:r>
            <a:endParaRPr lang="en-US" sz="1800" b="0" i="0" dirty="0">
              <a:effectLst/>
              <a:latin typeface="Menlo"/>
            </a:endParaRPr>
          </a:p>
          <a:p>
            <a:r>
              <a:rPr lang="en-US" sz="1800" b="0" i="0" dirty="0">
                <a:solidFill>
                  <a:srgbClr val="A709F5"/>
                </a:solidFill>
                <a:effectLst/>
                <a:latin typeface="Menlo"/>
              </a:rPr>
              <a:t>'MiniBatchSize'</a:t>
            </a:r>
            <a:r>
              <a:rPr lang="en-US" sz="1800" b="0" i="0" dirty="0">
                <a:effectLst/>
                <a:latin typeface="Menlo"/>
              </a:rPr>
              <a:t>,16, </a:t>
            </a:r>
            <a:r>
              <a:rPr lang="en-US" sz="1800" b="0" i="0" dirty="0">
                <a:solidFill>
                  <a:srgbClr val="0E00FF"/>
                </a:solidFill>
                <a:effectLst/>
                <a:latin typeface="Menlo"/>
              </a:rPr>
              <a:t>...</a:t>
            </a:r>
            <a:endParaRPr lang="en-US" sz="1800" b="0" i="0" dirty="0">
              <a:effectLst/>
              <a:latin typeface="Menlo"/>
            </a:endParaRPr>
          </a:p>
          <a:p>
            <a:r>
              <a:rPr lang="en-US" sz="1800" b="0" i="0" dirty="0">
                <a:solidFill>
                  <a:srgbClr val="A709F5"/>
                </a:solidFill>
                <a:effectLst/>
                <a:latin typeface="Menlo"/>
              </a:rPr>
              <a:t>'MaxEpochs'</a:t>
            </a:r>
            <a:r>
              <a:rPr lang="en-US" sz="1800" b="0" i="0" dirty="0">
                <a:effectLst/>
                <a:latin typeface="Menlo"/>
              </a:rPr>
              <a:t>,10, </a:t>
            </a:r>
            <a:r>
              <a:rPr lang="en-US" sz="1800" b="0" i="0" dirty="0">
                <a:solidFill>
                  <a:srgbClr val="0E00FF"/>
                </a:solidFill>
                <a:effectLst/>
                <a:latin typeface="Menlo"/>
              </a:rPr>
              <a:t>...</a:t>
            </a:r>
            <a:endParaRPr lang="en-US" sz="1800" b="0" i="0" dirty="0">
              <a:effectLst/>
              <a:latin typeface="Menlo"/>
            </a:endParaRPr>
          </a:p>
          <a:p>
            <a:r>
              <a:rPr lang="en-US" sz="1800" b="0" i="0" dirty="0">
                <a:solidFill>
                  <a:srgbClr val="A709F5"/>
                </a:solidFill>
                <a:effectLst/>
                <a:latin typeface="Menlo"/>
              </a:rPr>
              <a:t>'InitialLearnRate'</a:t>
            </a:r>
            <a:r>
              <a:rPr lang="en-US" sz="1800" b="0" i="0" dirty="0">
                <a:effectLst/>
                <a:latin typeface="Menlo"/>
              </a:rPr>
              <a:t>,0.001, </a:t>
            </a:r>
            <a:r>
              <a:rPr lang="en-US" sz="1800" b="0" i="0" dirty="0">
                <a:solidFill>
                  <a:srgbClr val="0E00FF"/>
                </a:solidFill>
                <a:effectLst/>
                <a:latin typeface="Menlo"/>
              </a:rPr>
              <a:t>...</a:t>
            </a:r>
            <a:endParaRPr lang="en-US" sz="1800" b="0" i="0" dirty="0">
              <a:effectLst/>
              <a:latin typeface="Menlo"/>
            </a:endParaRPr>
          </a:p>
          <a:p>
            <a:r>
              <a:rPr lang="en-US" sz="1800" b="0" i="0" dirty="0">
                <a:solidFill>
                  <a:srgbClr val="A709F5"/>
                </a:solidFill>
                <a:effectLst/>
                <a:latin typeface="Menlo"/>
              </a:rPr>
              <a:t>'</a:t>
            </a:r>
            <a:r>
              <a:rPr lang="en-US" sz="1800" b="0" i="0" dirty="0" err="1">
                <a:solidFill>
                  <a:srgbClr val="A709F5"/>
                </a:solidFill>
                <a:effectLst/>
                <a:latin typeface="Menlo"/>
              </a:rPr>
              <a:t>Shuffle'</a:t>
            </a:r>
            <a:r>
              <a:rPr lang="en-US" sz="1800" b="0" i="0" dirty="0" err="1">
                <a:effectLst/>
                <a:latin typeface="Menlo"/>
              </a:rPr>
              <a:t>,</a:t>
            </a:r>
            <a:r>
              <a:rPr lang="en-US" sz="1800" b="0" i="0" dirty="0" err="1">
                <a:solidFill>
                  <a:srgbClr val="A709F5"/>
                </a:solidFill>
                <a:effectLst/>
                <a:latin typeface="Menlo"/>
              </a:rPr>
              <a:t>'every</a:t>
            </a:r>
            <a:r>
              <a:rPr lang="en-US" sz="1800" b="0" i="0" dirty="0">
                <a:solidFill>
                  <a:srgbClr val="A709F5"/>
                </a:solidFill>
                <a:effectLst/>
                <a:latin typeface="Menlo"/>
              </a:rPr>
              <a:t>-epoch'</a:t>
            </a:r>
            <a:r>
              <a:rPr lang="en-US" sz="1800" b="0" i="0" dirty="0">
                <a:effectLst/>
                <a:latin typeface="Menlo"/>
              </a:rPr>
              <a:t>, </a:t>
            </a:r>
            <a:r>
              <a:rPr lang="en-US" sz="1800" b="0" i="0" dirty="0">
                <a:solidFill>
                  <a:srgbClr val="0E00FF"/>
                </a:solidFill>
                <a:effectLst/>
                <a:latin typeface="Menlo"/>
              </a:rPr>
              <a:t>...</a:t>
            </a:r>
            <a:endParaRPr lang="en-US" sz="1800" b="0" i="0" dirty="0">
              <a:effectLst/>
              <a:latin typeface="Menlo"/>
            </a:endParaRPr>
          </a:p>
          <a:p>
            <a:r>
              <a:rPr lang="en-US" sz="1800" b="0" i="0" dirty="0">
                <a:solidFill>
                  <a:srgbClr val="A709F5"/>
                </a:solidFill>
                <a:effectLst/>
                <a:latin typeface="Menlo"/>
              </a:rPr>
              <a:t>'</a:t>
            </a:r>
            <a:r>
              <a:rPr lang="en-US" sz="1800" b="0" i="0" dirty="0" err="1">
                <a:solidFill>
                  <a:srgbClr val="A709F5"/>
                </a:solidFill>
                <a:effectLst/>
                <a:latin typeface="Menlo"/>
              </a:rPr>
              <a:t>ValidationData</a:t>
            </a:r>
            <a:r>
              <a:rPr lang="en-US" sz="1800" b="0" i="0" dirty="0">
                <a:solidFill>
                  <a:srgbClr val="A709F5"/>
                </a:solidFill>
                <a:effectLst/>
                <a:latin typeface="Menlo"/>
              </a:rPr>
              <a:t>'</a:t>
            </a:r>
            <a:r>
              <a:rPr lang="en-US" sz="1800" b="0" i="0" dirty="0">
                <a:effectLst/>
                <a:latin typeface="Menlo"/>
              </a:rPr>
              <a:t>, </a:t>
            </a:r>
            <a:r>
              <a:rPr lang="en-US" sz="1800" b="0" i="0" dirty="0" err="1">
                <a:effectLst/>
                <a:latin typeface="Menlo"/>
              </a:rPr>
              <a:t>testImages</a:t>
            </a:r>
            <a:r>
              <a:rPr lang="en-US" sz="1800" b="0" i="0" dirty="0">
                <a:effectLst/>
                <a:latin typeface="Menlo"/>
              </a:rPr>
              <a:t>, </a:t>
            </a:r>
            <a:r>
              <a:rPr lang="en-US" sz="1800" b="0" i="0" dirty="0">
                <a:solidFill>
                  <a:srgbClr val="0E00FF"/>
                </a:solidFill>
                <a:effectLst/>
                <a:latin typeface="Menlo"/>
              </a:rPr>
              <a:t>...</a:t>
            </a:r>
            <a:endParaRPr lang="en-US" sz="1800" b="0" i="0" dirty="0">
              <a:effectLst/>
              <a:latin typeface="Menlo"/>
            </a:endParaRPr>
          </a:p>
          <a:p>
            <a:r>
              <a:rPr lang="en-US" sz="1800" b="0" i="0" dirty="0">
                <a:solidFill>
                  <a:srgbClr val="A709F5"/>
                </a:solidFill>
                <a:effectLst/>
                <a:latin typeface="Menlo"/>
              </a:rPr>
              <a:t>'ValidationFrequency'</a:t>
            </a:r>
            <a:r>
              <a:rPr lang="en-US" sz="1800" b="0" i="0" dirty="0">
                <a:effectLst/>
                <a:latin typeface="Menlo"/>
              </a:rPr>
              <a:t>,3, </a:t>
            </a:r>
            <a:r>
              <a:rPr lang="en-US" sz="1800" b="0" i="0" dirty="0">
                <a:solidFill>
                  <a:srgbClr val="0E00FF"/>
                </a:solidFill>
                <a:effectLst/>
                <a:latin typeface="Menlo"/>
              </a:rPr>
              <a:t>...</a:t>
            </a:r>
            <a:endParaRPr lang="en-US" sz="1800" b="0" i="0" dirty="0">
              <a:effectLst/>
              <a:latin typeface="Menlo"/>
            </a:endParaRPr>
          </a:p>
          <a:p>
            <a:r>
              <a:rPr lang="en-US" sz="1800" b="0" i="0" dirty="0">
                <a:solidFill>
                  <a:srgbClr val="A709F5"/>
                </a:solidFill>
                <a:effectLst/>
                <a:latin typeface="Menlo"/>
              </a:rPr>
              <a:t>'</a:t>
            </a:r>
            <a:r>
              <a:rPr lang="en-US" sz="1800" b="0" i="0" dirty="0" err="1">
                <a:solidFill>
                  <a:srgbClr val="A709F5"/>
                </a:solidFill>
                <a:effectLst/>
                <a:latin typeface="Menlo"/>
              </a:rPr>
              <a:t>Verbose'</a:t>
            </a:r>
            <a:r>
              <a:rPr lang="en-US" sz="1800" b="0" i="0" dirty="0" err="1">
                <a:effectLst/>
                <a:latin typeface="Menlo"/>
              </a:rPr>
              <a:t>,false</a:t>
            </a:r>
            <a:r>
              <a:rPr lang="en-US" sz="1800" b="0" i="0" dirty="0">
                <a:effectLst/>
                <a:latin typeface="Menlo"/>
              </a:rPr>
              <a:t>, </a:t>
            </a:r>
            <a:r>
              <a:rPr lang="en-US" sz="1800" b="0" i="0" dirty="0">
                <a:solidFill>
                  <a:srgbClr val="0E00FF"/>
                </a:solidFill>
                <a:effectLst/>
                <a:latin typeface="Menlo"/>
              </a:rPr>
              <a:t>...</a:t>
            </a:r>
            <a:endParaRPr lang="en-US" sz="1800" b="0" i="0" dirty="0">
              <a:effectLst/>
              <a:latin typeface="Menlo"/>
            </a:endParaRPr>
          </a:p>
          <a:p>
            <a:r>
              <a:rPr lang="en-US" sz="1800" b="0" i="0" dirty="0">
                <a:solidFill>
                  <a:srgbClr val="A709F5"/>
                </a:solidFill>
                <a:effectLst/>
                <a:latin typeface="Menlo"/>
              </a:rPr>
              <a:t>'</a:t>
            </a:r>
            <a:r>
              <a:rPr lang="en-US" sz="1800" b="0" i="0" dirty="0" err="1">
                <a:solidFill>
                  <a:srgbClr val="A709F5"/>
                </a:solidFill>
                <a:effectLst/>
                <a:latin typeface="Menlo"/>
              </a:rPr>
              <a:t>Plots'</a:t>
            </a:r>
            <a:r>
              <a:rPr lang="en-US" sz="1800" b="0" i="0" dirty="0" err="1">
                <a:effectLst/>
                <a:latin typeface="Menlo"/>
              </a:rPr>
              <a:t>,</a:t>
            </a:r>
            <a:r>
              <a:rPr lang="en-US" sz="1800" b="0" i="0" dirty="0" err="1">
                <a:solidFill>
                  <a:srgbClr val="A709F5"/>
                </a:solidFill>
                <a:effectLst/>
                <a:latin typeface="Menlo"/>
              </a:rPr>
              <a:t>'training</a:t>
            </a:r>
            <a:r>
              <a:rPr lang="en-US" sz="1800" b="0" i="0" dirty="0">
                <a:solidFill>
                  <a:srgbClr val="A709F5"/>
                </a:solidFill>
                <a:effectLst/>
                <a:latin typeface="Menlo"/>
              </a:rPr>
              <a:t>-progress'</a:t>
            </a:r>
            <a:r>
              <a:rPr lang="en-US" sz="1800" b="0" i="0" dirty="0">
                <a:effectLst/>
                <a:latin typeface="Menlo"/>
              </a:rPr>
              <a:t>);</a:t>
            </a:r>
          </a:p>
          <a:p>
            <a:br>
              <a:rPr lang="en-US" sz="1800" b="0" i="0" dirty="0">
                <a:effectLst/>
                <a:latin typeface="Menlo"/>
              </a:rPr>
            </a:br>
            <a:endParaRPr lang="en-US" sz="1800" b="0" i="0" dirty="0">
              <a:effectLst/>
              <a:latin typeface="Menlo"/>
            </a:endParaRPr>
          </a:p>
          <a:p>
            <a:r>
              <a:rPr lang="en-US" sz="1800" b="0" i="0" dirty="0" err="1">
                <a:effectLst/>
                <a:latin typeface="Menlo"/>
              </a:rPr>
              <a:t>bottle_net</a:t>
            </a:r>
            <a:r>
              <a:rPr lang="en-US" sz="1800" b="0" i="0" dirty="0">
                <a:effectLst/>
                <a:latin typeface="Menlo"/>
              </a:rPr>
              <a:t> = </a:t>
            </a:r>
            <a:r>
              <a:rPr lang="en-US" sz="1800" b="0" i="0" dirty="0" err="1">
                <a:effectLst/>
                <a:latin typeface="Menlo"/>
              </a:rPr>
              <a:t>trainNetwork</a:t>
            </a:r>
            <a:r>
              <a:rPr lang="en-US" sz="1800" b="0" i="0" dirty="0">
                <a:effectLst/>
                <a:latin typeface="Menlo"/>
              </a:rPr>
              <a:t>(</a:t>
            </a:r>
            <a:r>
              <a:rPr lang="en-US" sz="1800" b="0" i="0" dirty="0" err="1">
                <a:effectLst/>
                <a:latin typeface="Menlo"/>
              </a:rPr>
              <a:t>trainingImages,layers,options</a:t>
            </a:r>
            <a:r>
              <a:rPr lang="en-US" sz="1800" b="0" i="0" dirty="0">
                <a:effectLst/>
                <a:latin typeface="Menlo"/>
              </a:rPr>
              <a:t>)</a:t>
            </a:r>
          </a:p>
          <a:p>
            <a:br>
              <a:rPr lang="en-US" sz="1800" b="0" i="0" dirty="0">
                <a:effectLst/>
                <a:latin typeface="Menlo"/>
              </a:rPr>
            </a:br>
            <a:endParaRPr lang="en-US" sz="1800" b="0" i="0" dirty="0">
              <a:effectLst/>
              <a:latin typeface="Menlo"/>
            </a:endParaRPr>
          </a:p>
          <a:p>
            <a:r>
              <a:rPr lang="en-US" sz="1800" b="0" i="0" dirty="0" err="1">
                <a:effectLst/>
                <a:latin typeface="Menlo"/>
              </a:rPr>
              <a:t>predictedLabels</a:t>
            </a:r>
            <a:r>
              <a:rPr lang="en-US" sz="1800" b="0" i="0" dirty="0">
                <a:effectLst/>
                <a:latin typeface="Menlo"/>
              </a:rPr>
              <a:t> = classify(</a:t>
            </a:r>
            <a:r>
              <a:rPr lang="en-US" sz="1800" b="0" i="0" dirty="0" err="1">
                <a:effectLst/>
                <a:latin typeface="Menlo"/>
              </a:rPr>
              <a:t>bottle_net</a:t>
            </a:r>
            <a:r>
              <a:rPr lang="en-US" sz="1800" b="0" i="0" dirty="0">
                <a:effectLst/>
                <a:latin typeface="Menlo"/>
              </a:rPr>
              <a:t>, </a:t>
            </a:r>
            <a:r>
              <a:rPr lang="en-US" sz="1800" b="0" i="0" dirty="0" err="1">
                <a:effectLst/>
                <a:latin typeface="Menlo"/>
              </a:rPr>
              <a:t>testImages</a:t>
            </a:r>
            <a:r>
              <a:rPr lang="en-US" sz="1800" b="0" i="0" dirty="0">
                <a:effectLst/>
                <a:latin typeface="Menlo"/>
              </a:rPr>
              <a:t>); </a:t>
            </a:r>
            <a:r>
              <a:rPr lang="en-US" sz="1800" b="0" i="0" dirty="0">
                <a:solidFill>
                  <a:srgbClr val="008013"/>
                </a:solidFill>
                <a:effectLst/>
                <a:latin typeface="Menlo"/>
              </a:rPr>
              <a:t>% run network with test images</a:t>
            </a:r>
            <a:endParaRPr lang="en-US" sz="1800" b="0" i="0" dirty="0">
              <a:effectLst/>
              <a:latin typeface="Menlo"/>
            </a:endParaRPr>
          </a:p>
          <a:p>
            <a:r>
              <a:rPr lang="en-US" sz="1800" b="0" i="0" dirty="0">
                <a:effectLst/>
                <a:latin typeface="Menlo"/>
              </a:rPr>
              <a:t>accuracy = mean(</a:t>
            </a:r>
            <a:r>
              <a:rPr lang="en-US" sz="1800" b="0" i="0" dirty="0" err="1">
                <a:effectLst/>
                <a:latin typeface="Menlo"/>
              </a:rPr>
              <a:t>predictedLabels</a:t>
            </a:r>
            <a:r>
              <a:rPr lang="en-US" sz="1800" b="0" i="0" dirty="0">
                <a:effectLst/>
                <a:latin typeface="Menlo"/>
              </a:rPr>
              <a:t> == </a:t>
            </a:r>
            <a:r>
              <a:rPr lang="en-US" sz="1800" b="0" i="0" dirty="0" err="1">
                <a:effectLst/>
                <a:latin typeface="Menlo"/>
              </a:rPr>
              <a:t>testImages.Labels</a:t>
            </a:r>
            <a:r>
              <a:rPr lang="en-US" sz="1800" b="0" i="0" dirty="0">
                <a:effectLst/>
                <a:latin typeface="Menlo"/>
              </a:rPr>
              <a:t>) </a:t>
            </a:r>
            <a:r>
              <a:rPr lang="en-US" sz="1800" b="0" i="0" dirty="0">
                <a:solidFill>
                  <a:srgbClr val="008013"/>
                </a:solidFill>
                <a:effectLst/>
                <a:latin typeface="Menlo"/>
              </a:rPr>
              <a:t>% find avg # correct</a:t>
            </a:r>
            <a:endParaRPr lang="en-US" sz="1800" b="0" i="0" dirty="0">
              <a:effectLst/>
              <a:latin typeface="Menlo"/>
            </a:endParaRPr>
          </a:p>
          <a:p>
            <a:r>
              <a:rPr lang="en-US" sz="1800" b="0" i="0" dirty="0" err="1">
                <a:effectLst/>
                <a:latin typeface="Menlo"/>
              </a:rPr>
              <a:t>confusionchart</a:t>
            </a:r>
            <a:r>
              <a:rPr lang="en-US" sz="1800" b="0" i="0" dirty="0">
                <a:effectLst/>
                <a:latin typeface="Menlo"/>
              </a:rPr>
              <a:t>(</a:t>
            </a:r>
            <a:r>
              <a:rPr lang="en-US" sz="1800" b="0" i="0" dirty="0" err="1">
                <a:effectLst/>
                <a:latin typeface="Menlo"/>
              </a:rPr>
              <a:t>predictedLabels</a:t>
            </a:r>
            <a:r>
              <a:rPr lang="en-US" sz="1800" b="0" i="0" dirty="0">
                <a:effectLst/>
                <a:latin typeface="Menlo"/>
              </a:rPr>
              <a:t>, </a:t>
            </a:r>
            <a:r>
              <a:rPr lang="en-US" sz="1800" b="0" i="0" dirty="0" err="1">
                <a:effectLst/>
                <a:latin typeface="Menlo"/>
              </a:rPr>
              <a:t>testImages.Labels</a:t>
            </a:r>
            <a:r>
              <a:rPr lang="en-US" sz="1800" b="0" i="0" dirty="0">
                <a:effectLst/>
                <a:latin typeface="Menlo"/>
              </a:rPr>
              <a:t>) </a:t>
            </a:r>
            <a:r>
              <a:rPr lang="en-US" sz="1800" b="0" i="0" dirty="0">
                <a:solidFill>
                  <a:srgbClr val="008013"/>
                </a:solidFill>
                <a:effectLst/>
                <a:latin typeface="Menlo"/>
              </a:rPr>
              <a:t>% generate confusion matrix</a:t>
            </a:r>
            <a:endParaRPr lang="en-US" sz="1800" b="0" i="0" dirty="0">
              <a:effectLst/>
              <a:latin typeface="Menlo"/>
            </a:endParaRPr>
          </a:p>
        </p:txBody>
      </p:sp>
    </p:spTree>
    <p:extLst>
      <p:ext uri="{BB962C8B-B14F-4D97-AF65-F5344CB8AC3E}">
        <p14:creationId xmlns:p14="http://schemas.microsoft.com/office/powerpoint/2010/main" val="2550123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674D5-3F01-1727-891F-675AFFC9E614}"/>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4FD71A45-0D9C-6632-9D3B-5DC4866745A5}"/>
              </a:ext>
            </a:extLst>
          </p:cNvPr>
          <p:cNvSpPr>
            <a:spLocks noGrp="1"/>
          </p:cNvSpPr>
          <p:nvPr>
            <p:ph idx="1"/>
          </p:nvPr>
        </p:nvSpPr>
        <p:spPr/>
        <p:txBody>
          <a:bodyPr/>
          <a:lstStyle/>
          <a:p>
            <a:r>
              <a:rPr lang="en-US" dirty="0"/>
              <a:t>To conduct a parametric study of utilizing deep learning to detect defects in manufactured bottles with lids.</a:t>
            </a:r>
          </a:p>
        </p:txBody>
      </p:sp>
    </p:spTree>
    <p:extLst>
      <p:ext uri="{BB962C8B-B14F-4D97-AF65-F5344CB8AC3E}">
        <p14:creationId xmlns:p14="http://schemas.microsoft.com/office/powerpoint/2010/main" val="3943200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183CB-C2BC-F0EF-CC9D-EC4B0AD28280}"/>
              </a:ext>
            </a:extLst>
          </p:cNvPr>
          <p:cNvSpPr>
            <a:spLocks noGrp="1"/>
          </p:cNvSpPr>
          <p:nvPr>
            <p:ph type="title"/>
          </p:nvPr>
        </p:nvSpPr>
        <p:spPr/>
        <p:txBody>
          <a:bodyPr/>
          <a:lstStyle/>
          <a:p>
            <a:r>
              <a:rPr lang="en-US" dirty="0"/>
              <a:t>Background &amp; Context</a:t>
            </a:r>
          </a:p>
        </p:txBody>
      </p:sp>
      <p:sp>
        <p:nvSpPr>
          <p:cNvPr id="3" name="Content Placeholder 2">
            <a:extLst>
              <a:ext uri="{FF2B5EF4-FFF2-40B4-BE49-F238E27FC236}">
                <a16:creationId xmlns:a16="http://schemas.microsoft.com/office/drawing/2014/main" id="{2D75DD62-ABB0-C4FD-D9B0-E1CF26A26BDB}"/>
              </a:ext>
            </a:extLst>
          </p:cNvPr>
          <p:cNvSpPr>
            <a:spLocks noGrp="1"/>
          </p:cNvSpPr>
          <p:nvPr>
            <p:ph idx="1"/>
          </p:nvPr>
        </p:nvSpPr>
        <p:spPr/>
        <p:txBody>
          <a:bodyPr/>
          <a:lstStyle/>
          <a:p>
            <a:r>
              <a:rPr lang="en-US" dirty="0"/>
              <a:t>The motivation for doing this project is to get a hands-on experience in training a deep learning neural network using transfer learning. A potential application of this project could be as a bottle lid defection system used by bottle manufacturing companies. This system would provide an efficient and automated way of discarding defective products.</a:t>
            </a:r>
          </a:p>
        </p:txBody>
      </p:sp>
    </p:spTree>
    <p:extLst>
      <p:ext uri="{BB962C8B-B14F-4D97-AF65-F5344CB8AC3E}">
        <p14:creationId xmlns:p14="http://schemas.microsoft.com/office/powerpoint/2010/main" val="3751539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117EF-5939-2C33-75A0-E0166E827612}"/>
              </a:ext>
            </a:extLst>
          </p:cNvPr>
          <p:cNvSpPr>
            <a:spLocks noGrp="1"/>
          </p:cNvSpPr>
          <p:nvPr>
            <p:ph type="title"/>
          </p:nvPr>
        </p:nvSpPr>
        <p:spPr/>
        <p:txBody>
          <a:bodyPr/>
          <a:lstStyle/>
          <a:p>
            <a:r>
              <a:rPr lang="en-US" dirty="0"/>
              <a:t>Dataset Overview</a:t>
            </a:r>
          </a:p>
        </p:txBody>
      </p:sp>
      <p:pic>
        <p:nvPicPr>
          <p:cNvPr id="5" name="Picture 4">
            <a:extLst>
              <a:ext uri="{FF2B5EF4-FFF2-40B4-BE49-F238E27FC236}">
                <a16:creationId xmlns:a16="http://schemas.microsoft.com/office/drawing/2014/main" id="{75D8464F-F7CB-2ACB-044F-F196C1890649}"/>
              </a:ext>
            </a:extLst>
          </p:cNvPr>
          <p:cNvPicPr>
            <a:picLocks noChangeAspect="1"/>
          </p:cNvPicPr>
          <p:nvPr/>
        </p:nvPicPr>
        <p:blipFill>
          <a:blip r:embed="rId2"/>
          <a:stretch>
            <a:fillRect/>
          </a:stretch>
        </p:blipFill>
        <p:spPr>
          <a:xfrm>
            <a:off x="1103103" y="1894558"/>
            <a:ext cx="9137172" cy="3703641"/>
          </a:xfrm>
          <a:prstGeom prst="rect">
            <a:avLst/>
          </a:prstGeom>
        </p:spPr>
      </p:pic>
    </p:spTree>
    <p:extLst>
      <p:ext uri="{BB962C8B-B14F-4D97-AF65-F5344CB8AC3E}">
        <p14:creationId xmlns:p14="http://schemas.microsoft.com/office/powerpoint/2010/main" val="3419959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08725D-598D-CC30-1C7A-1D0F7392A9BE}"/>
              </a:ext>
            </a:extLst>
          </p:cNvPr>
          <p:cNvPicPr>
            <a:picLocks noChangeAspect="1"/>
          </p:cNvPicPr>
          <p:nvPr/>
        </p:nvPicPr>
        <p:blipFill>
          <a:blip r:embed="rId2"/>
          <a:stretch>
            <a:fillRect/>
          </a:stretch>
        </p:blipFill>
        <p:spPr>
          <a:xfrm>
            <a:off x="139281" y="411641"/>
            <a:ext cx="11989459" cy="5424679"/>
          </a:xfrm>
          <a:prstGeom prst="rect">
            <a:avLst/>
          </a:prstGeom>
        </p:spPr>
      </p:pic>
    </p:spTree>
    <p:extLst>
      <p:ext uri="{BB962C8B-B14F-4D97-AF65-F5344CB8AC3E}">
        <p14:creationId xmlns:p14="http://schemas.microsoft.com/office/powerpoint/2010/main" val="1399272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950FA9E-83D0-5AAB-C7BF-859003ED33A4}"/>
              </a:ext>
            </a:extLst>
          </p:cNvPr>
          <p:cNvSpPr txBox="1"/>
          <p:nvPr/>
        </p:nvSpPr>
        <p:spPr>
          <a:xfrm>
            <a:off x="835155" y="552906"/>
            <a:ext cx="5165936" cy="167490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kern="1200">
                <a:solidFill>
                  <a:schemeClr val="tx1"/>
                </a:solidFill>
                <a:latin typeface="+mj-lt"/>
                <a:ea typeface="+mj-ea"/>
                <a:cs typeface="+mj-cs"/>
              </a:rPr>
              <a:t>With 3 Epochs</a:t>
            </a:r>
            <a:endParaRPr lang="en-US" sz="4000" kern="1200" dirty="0">
              <a:solidFill>
                <a:schemeClr val="tx1"/>
              </a:solidFill>
              <a:latin typeface="+mj-lt"/>
              <a:ea typeface="+mj-ea"/>
              <a:cs typeface="+mj-cs"/>
            </a:endParaRPr>
          </a:p>
        </p:txBody>
      </p:sp>
      <p:sp>
        <p:nvSpPr>
          <p:cNvPr id="5" name="TextBox 4">
            <a:extLst>
              <a:ext uri="{FF2B5EF4-FFF2-40B4-BE49-F238E27FC236}">
                <a16:creationId xmlns:a16="http://schemas.microsoft.com/office/drawing/2014/main" id="{230AF58A-77E1-E788-F494-0CCD10B80AA0}"/>
              </a:ext>
            </a:extLst>
          </p:cNvPr>
          <p:cNvSpPr txBox="1"/>
          <p:nvPr/>
        </p:nvSpPr>
        <p:spPr>
          <a:xfrm>
            <a:off x="6190909" y="552906"/>
            <a:ext cx="5159825" cy="1674905"/>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000" dirty="0"/>
              <a:t>Accuracy = 76%</a:t>
            </a:r>
          </a:p>
        </p:txBody>
      </p:sp>
      <p:pic>
        <p:nvPicPr>
          <p:cNvPr id="10" name="Picture 9">
            <a:extLst>
              <a:ext uri="{FF2B5EF4-FFF2-40B4-BE49-F238E27FC236}">
                <a16:creationId xmlns:a16="http://schemas.microsoft.com/office/drawing/2014/main" id="{9A64DE2B-774A-1CC8-8DC5-29FF38D46561}"/>
              </a:ext>
            </a:extLst>
          </p:cNvPr>
          <p:cNvPicPr>
            <a:picLocks noChangeAspect="1"/>
          </p:cNvPicPr>
          <p:nvPr/>
        </p:nvPicPr>
        <p:blipFill>
          <a:blip r:embed="rId2"/>
          <a:stretch>
            <a:fillRect/>
          </a:stretch>
        </p:blipFill>
        <p:spPr>
          <a:xfrm>
            <a:off x="2173960" y="1714501"/>
            <a:ext cx="9226217" cy="4590044"/>
          </a:xfrm>
          <a:prstGeom prst="rect">
            <a:avLst/>
          </a:prstGeom>
        </p:spPr>
      </p:pic>
      <p:sp>
        <p:nvSpPr>
          <p:cNvPr id="11" name="TextBox 10">
            <a:extLst>
              <a:ext uri="{FF2B5EF4-FFF2-40B4-BE49-F238E27FC236}">
                <a16:creationId xmlns:a16="http://schemas.microsoft.com/office/drawing/2014/main" id="{DCE03DE4-2D9D-6C12-840E-403DBF4792B7}"/>
              </a:ext>
            </a:extLst>
          </p:cNvPr>
          <p:cNvSpPr txBox="1"/>
          <p:nvPr/>
        </p:nvSpPr>
        <p:spPr>
          <a:xfrm>
            <a:off x="864957" y="225606"/>
            <a:ext cx="6476122" cy="707886"/>
          </a:xfrm>
          <a:prstGeom prst="rect">
            <a:avLst/>
          </a:prstGeom>
          <a:noFill/>
        </p:spPr>
        <p:txBody>
          <a:bodyPr wrap="square" rtlCol="0">
            <a:spAutoFit/>
          </a:bodyPr>
          <a:lstStyle/>
          <a:p>
            <a:r>
              <a:rPr lang="en-US" sz="4000" dirty="0"/>
              <a:t>Part 2: Study 1</a:t>
            </a:r>
          </a:p>
        </p:txBody>
      </p:sp>
    </p:spTree>
    <p:extLst>
      <p:ext uri="{BB962C8B-B14F-4D97-AF65-F5344CB8AC3E}">
        <p14:creationId xmlns:p14="http://schemas.microsoft.com/office/powerpoint/2010/main" val="9568273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F98F4D-B7FD-21F5-093C-8AD7C7D7D208}"/>
              </a:ext>
            </a:extLst>
          </p:cNvPr>
          <p:cNvSpPr>
            <a:spLocks noGrp="1"/>
          </p:cNvSpPr>
          <p:nvPr>
            <p:ph idx="1"/>
          </p:nvPr>
        </p:nvSpPr>
        <p:spPr/>
        <p:txBody>
          <a:bodyPr/>
          <a:lstStyle/>
          <a:p>
            <a:r>
              <a:rPr lang="en-US" dirty="0"/>
              <a:t>Confusion Chart for 3 epochs</a:t>
            </a:r>
          </a:p>
        </p:txBody>
      </p:sp>
      <p:pic>
        <p:nvPicPr>
          <p:cNvPr id="6" name="Picture 5">
            <a:extLst>
              <a:ext uri="{FF2B5EF4-FFF2-40B4-BE49-F238E27FC236}">
                <a16:creationId xmlns:a16="http://schemas.microsoft.com/office/drawing/2014/main" id="{3A18F4C8-BA44-6BE4-A907-6F51D04F75C0}"/>
              </a:ext>
            </a:extLst>
          </p:cNvPr>
          <p:cNvPicPr>
            <a:picLocks noChangeAspect="1"/>
          </p:cNvPicPr>
          <p:nvPr/>
        </p:nvPicPr>
        <p:blipFill>
          <a:blip r:embed="rId2"/>
          <a:stretch>
            <a:fillRect/>
          </a:stretch>
        </p:blipFill>
        <p:spPr>
          <a:xfrm>
            <a:off x="3128333" y="2108979"/>
            <a:ext cx="5334000" cy="4000500"/>
          </a:xfrm>
          <a:prstGeom prst="rect">
            <a:avLst/>
          </a:prstGeom>
        </p:spPr>
      </p:pic>
      <p:sp>
        <p:nvSpPr>
          <p:cNvPr id="7" name="Title 6">
            <a:extLst>
              <a:ext uri="{FF2B5EF4-FFF2-40B4-BE49-F238E27FC236}">
                <a16:creationId xmlns:a16="http://schemas.microsoft.com/office/drawing/2014/main" id="{BC10ACB9-D816-AA90-E309-41F0B2083AF4}"/>
              </a:ext>
            </a:extLst>
          </p:cNvPr>
          <p:cNvSpPr txBox="1">
            <a:spLocks noGrp="1"/>
          </p:cNvSpPr>
          <p:nvPr>
            <p:ph type="title"/>
          </p:nvPr>
        </p:nvSpPr>
        <p:spPr>
          <a:xfrm>
            <a:off x="838200" y="365125"/>
            <a:ext cx="10515600" cy="1325563"/>
          </a:xfrm>
          <a:prstGeom prst="rect">
            <a:avLst/>
          </a:prstGeom>
          <a:noFill/>
        </p:spPr>
        <p:txBody>
          <a:bodyPr wrap="square" rtlCol="0">
            <a:spAutoFit/>
          </a:bodyPr>
          <a:lstStyle/>
          <a:p>
            <a:r>
              <a:rPr lang="en-US" sz="4000" dirty="0"/>
              <a:t>Part 2: Study 1</a:t>
            </a:r>
          </a:p>
        </p:txBody>
      </p:sp>
    </p:spTree>
    <p:extLst>
      <p:ext uri="{BB962C8B-B14F-4D97-AF65-F5344CB8AC3E}">
        <p14:creationId xmlns:p14="http://schemas.microsoft.com/office/powerpoint/2010/main" val="31182931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39EFED-A7F1-DCD8-4D28-6E1096C3E199}"/>
              </a:ext>
            </a:extLst>
          </p:cNvPr>
          <p:cNvSpPr txBox="1"/>
          <p:nvPr/>
        </p:nvSpPr>
        <p:spPr>
          <a:xfrm>
            <a:off x="835155" y="552906"/>
            <a:ext cx="5165936" cy="167490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kern="1200">
                <a:solidFill>
                  <a:schemeClr val="tx1"/>
                </a:solidFill>
                <a:latin typeface="+mj-lt"/>
                <a:ea typeface="+mj-ea"/>
                <a:cs typeface="+mj-cs"/>
              </a:rPr>
              <a:t>With 5 Epochs</a:t>
            </a:r>
          </a:p>
        </p:txBody>
      </p:sp>
      <p:sp>
        <p:nvSpPr>
          <p:cNvPr id="9" name="TextBox 8">
            <a:extLst>
              <a:ext uri="{FF2B5EF4-FFF2-40B4-BE49-F238E27FC236}">
                <a16:creationId xmlns:a16="http://schemas.microsoft.com/office/drawing/2014/main" id="{BEA24F41-4757-6A4A-4711-75116DB4E9B0}"/>
              </a:ext>
            </a:extLst>
          </p:cNvPr>
          <p:cNvSpPr txBox="1"/>
          <p:nvPr/>
        </p:nvSpPr>
        <p:spPr>
          <a:xfrm>
            <a:off x="6190909" y="552906"/>
            <a:ext cx="5159825" cy="1674905"/>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000" dirty="0"/>
              <a:t>Accuracy = 92%</a:t>
            </a:r>
          </a:p>
        </p:txBody>
      </p:sp>
      <p:pic>
        <p:nvPicPr>
          <p:cNvPr id="14" name="Picture 13">
            <a:extLst>
              <a:ext uri="{FF2B5EF4-FFF2-40B4-BE49-F238E27FC236}">
                <a16:creationId xmlns:a16="http://schemas.microsoft.com/office/drawing/2014/main" id="{9AAB5E45-3214-00F1-5E7C-18DE14302F19}"/>
              </a:ext>
            </a:extLst>
          </p:cNvPr>
          <p:cNvPicPr>
            <a:picLocks noChangeAspect="1"/>
          </p:cNvPicPr>
          <p:nvPr/>
        </p:nvPicPr>
        <p:blipFill>
          <a:blip r:embed="rId2"/>
          <a:stretch>
            <a:fillRect/>
          </a:stretch>
        </p:blipFill>
        <p:spPr>
          <a:xfrm>
            <a:off x="2173960" y="1790701"/>
            <a:ext cx="9073051" cy="4513844"/>
          </a:xfrm>
          <a:prstGeom prst="rect">
            <a:avLst/>
          </a:prstGeom>
        </p:spPr>
      </p:pic>
      <p:sp>
        <p:nvSpPr>
          <p:cNvPr id="16" name="TextBox 15">
            <a:extLst>
              <a:ext uri="{FF2B5EF4-FFF2-40B4-BE49-F238E27FC236}">
                <a16:creationId xmlns:a16="http://schemas.microsoft.com/office/drawing/2014/main" id="{FC111D29-34A2-B1F3-68F3-B8BC4701FD58}"/>
              </a:ext>
            </a:extLst>
          </p:cNvPr>
          <p:cNvSpPr txBox="1"/>
          <p:nvPr/>
        </p:nvSpPr>
        <p:spPr>
          <a:xfrm>
            <a:off x="864957" y="225606"/>
            <a:ext cx="6476122" cy="707886"/>
          </a:xfrm>
          <a:prstGeom prst="rect">
            <a:avLst/>
          </a:prstGeom>
          <a:noFill/>
        </p:spPr>
        <p:txBody>
          <a:bodyPr wrap="square" rtlCol="0">
            <a:spAutoFit/>
          </a:bodyPr>
          <a:lstStyle/>
          <a:p>
            <a:r>
              <a:rPr lang="en-US" sz="4000" dirty="0"/>
              <a:t>Part 2: Study 1</a:t>
            </a:r>
          </a:p>
        </p:txBody>
      </p:sp>
    </p:spTree>
    <p:extLst>
      <p:ext uri="{BB962C8B-B14F-4D97-AF65-F5344CB8AC3E}">
        <p14:creationId xmlns:p14="http://schemas.microsoft.com/office/powerpoint/2010/main" val="26461697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706</TotalTime>
  <Words>1030</Words>
  <Application>Microsoft Office PowerPoint</Application>
  <PresentationFormat>Widescreen</PresentationFormat>
  <Paragraphs>124</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Menlo</vt:lpstr>
      <vt:lpstr>Office Theme</vt:lpstr>
      <vt:lpstr>Mansib Ahmed Lab 10 Report</vt:lpstr>
      <vt:lpstr>Table of Content</vt:lpstr>
      <vt:lpstr>Objective</vt:lpstr>
      <vt:lpstr>Background &amp; Context</vt:lpstr>
      <vt:lpstr>Dataset Overview</vt:lpstr>
      <vt:lpstr>PowerPoint Presentation</vt:lpstr>
      <vt:lpstr>PowerPoint Presentation</vt:lpstr>
      <vt:lpstr>Part 2: Study 1</vt:lpstr>
      <vt:lpstr>PowerPoint Presentation</vt:lpstr>
      <vt:lpstr>PowerPoint Presentation</vt:lpstr>
      <vt:lpstr>PowerPoint Presentation</vt:lpstr>
      <vt:lpstr>PowerPoint Presentation</vt:lpstr>
      <vt:lpstr>Effect of Number of Epochs on Accuracy</vt:lpstr>
      <vt:lpstr>Part 3: Study 1 (Successful test cases)</vt:lpstr>
      <vt:lpstr>Part 3: Study 1 (Successful test cases)</vt:lpstr>
      <vt:lpstr>Part 3: Study 2 (Failed test cases)</vt:lpstr>
      <vt:lpstr>Part 3: Study 2 (Failed test cases)</vt:lpstr>
      <vt:lpstr>Conclusion</vt:lpstr>
      <vt:lpstr>Appendix</vt:lpstr>
      <vt:lpstr>Appendix (continued)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Mansib Ahmed Lab 10 Report</dc:title>
  <dc:creator>Ahmed, Mansib Syed</dc:creator>
  <cp:lastModifiedBy>Ahmed, Mansib Syed</cp:lastModifiedBy>
  <cp:revision>12</cp:revision>
  <dcterms:created xsi:type="dcterms:W3CDTF">2023-11-17T01:11:42Z</dcterms:created>
  <dcterms:modified xsi:type="dcterms:W3CDTF">2023-12-10T22:02:57Z</dcterms:modified>
</cp:coreProperties>
</file>

<file path=docProps/thumbnail.jpeg>
</file>